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76" r:id="rId8"/>
    <p:sldId id="269" r:id="rId9"/>
    <p:sldId id="266" r:id="rId10"/>
    <p:sldId id="267" r:id="rId11"/>
    <p:sldId id="268" r:id="rId12"/>
    <p:sldId id="265" r:id="rId13"/>
    <p:sldId id="273" r:id="rId14"/>
    <p:sldId id="277" r:id="rId15"/>
    <p:sldId id="278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369AB7-809C-49E7-945A-6E5EAFDE36D5}" type="datetimeFigureOut">
              <a:rPr lang="en-US" smtClean="0"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8D1474D-AA3D-4A13-B3B5-EFD7BF1571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9067800" cy="1755775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accent3">
                    <a:lumMod val="75000"/>
                  </a:schemeClr>
                </a:solidFill>
              </a:rPr>
              <a:t>Accelerometer-Based, </a:t>
            </a:r>
            <a:br>
              <a:rPr lang="en-US" sz="4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4200" dirty="0" smtClean="0">
                <a:solidFill>
                  <a:schemeClr val="accent3">
                    <a:lumMod val="75000"/>
                  </a:schemeClr>
                </a:solidFill>
              </a:rPr>
              <a:t>Grip-Free Controller</a:t>
            </a:r>
            <a:endParaRPr lang="en-US" sz="4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42672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Tyler (You-Chi) Le</a:t>
            </a:r>
          </a:p>
          <a:p>
            <a:endParaRPr lang="en-US" dirty="0" smtClean="0"/>
          </a:p>
          <a:p>
            <a:r>
              <a:rPr lang="en-US" sz="1600" dirty="0" smtClean="0"/>
              <a:t>ECE4220</a:t>
            </a:r>
          </a:p>
          <a:p>
            <a:r>
              <a:rPr lang="en-US" sz="1600" dirty="0"/>
              <a:t>Fall 2011</a:t>
            </a:r>
          </a:p>
          <a:p>
            <a:r>
              <a:rPr lang="en-US" sz="1600" dirty="0" smtClean="0"/>
              <a:t>Dr. </a:t>
            </a:r>
            <a:r>
              <a:rPr lang="en-US" sz="1600" dirty="0" err="1" smtClean="0"/>
              <a:t>DeSouza</a:t>
            </a:r>
            <a:endParaRPr lang="en-US" sz="1600" dirty="0" smtClean="0"/>
          </a:p>
          <a:p>
            <a:r>
              <a:rPr lang="en-US" sz="1600" dirty="0" smtClean="0"/>
              <a:t>December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98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Proposed Implementation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Real-time (RT) Structure: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Two RT </a:t>
            </a:r>
            <a:r>
              <a:rPr lang="en-US" dirty="0"/>
              <a:t>tasks </a:t>
            </a:r>
            <a:r>
              <a:rPr lang="en-US" dirty="0" smtClean="0"/>
              <a:t>poll the </a:t>
            </a:r>
            <a:r>
              <a:rPr lang="en-US" dirty="0"/>
              <a:t>output of the 2-axis accelerometer and store result into two </a:t>
            </a:r>
            <a:r>
              <a:rPr lang="en-US" dirty="0" smtClean="0"/>
              <a:t>shared buffers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 third RT task reads from </a:t>
            </a:r>
            <a:r>
              <a:rPr lang="en-US" smtClean="0"/>
              <a:t>the </a:t>
            </a:r>
            <a:r>
              <a:rPr lang="en-US" smtClean="0"/>
              <a:t>shared buffers </a:t>
            </a:r>
            <a:r>
              <a:rPr lang="en-US" dirty="0" smtClean="0"/>
              <a:t>to update graphical positions of various simulation components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Fourth RT task prints the updated character arrays to the Terminal, producing the graphical display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Each task prevents the next successive task from execution before completion using semaphores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Software Block Diagram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05200" y="1676400"/>
            <a:ext cx="1844040" cy="685800"/>
            <a:chOff x="3200400" y="2057400"/>
            <a:chExt cx="1844040" cy="685800"/>
          </a:xfrm>
        </p:grpSpPr>
        <p:sp>
          <p:nvSpPr>
            <p:cNvPr id="5" name="Rounded Rectangle 4"/>
            <p:cNvSpPr/>
            <p:nvPr/>
          </p:nvSpPr>
          <p:spPr>
            <a:xfrm>
              <a:off x="3200400" y="2057400"/>
              <a:ext cx="184404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5383" y="2297668"/>
              <a:ext cx="16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Shared </a:t>
              </a:r>
              <a:r>
                <a:rPr lang="en-US" dirty="0" smtClean="0"/>
                <a:t>Buffer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1704703"/>
            <a:ext cx="1905000" cy="914400"/>
            <a:chOff x="457200" y="1828800"/>
            <a:chExt cx="19050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457200" y="1828800"/>
              <a:ext cx="1905000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10133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Measure H-Axis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3733800"/>
            <a:ext cx="1905000" cy="914400"/>
            <a:chOff x="457200" y="2867297"/>
            <a:chExt cx="1905000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2867297"/>
              <a:ext cx="1905000" cy="914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139831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Measure V-Axis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05200" y="2438400"/>
            <a:ext cx="1844040" cy="685800"/>
            <a:chOff x="3200400" y="2057400"/>
            <a:chExt cx="1844040" cy="685800"/>
          </a:xfrm>
        </p:grpSpPr>
        <p:sp>
          <p:nvSpPr>
            <p:cNvPr id="17" name="Rounded Rectangle 16"/>
            <p:cNvSpPr/>
            <p:nvPr/>
          </p:nvSpPr>
          <p:spPr>
            <a:xfrm>
              <a:off x="3200400" y="2057400"/>
              <a:ext cx="184404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35383" y="2297668"/>
              <a:ext cx="16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Shared </a:t>
              </a:r>
              <a:r>
                <a:rPr lang="en-US" dirty="0" smtClean="0"/>
                <a:t>Buffer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333500" y="2619103"/>
            <a:ext cx="0" cy="27649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33500" y="3457303"/>
            <a:ext cx="0" cy="27649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90600" y="2895600"/>
            <a:ext cx="762000" cy="561703"/>
            <a:chOff x="914400" y="2486297"/>
            <a:chExt cx="762000" cy="561703"/>
          </a:xfrm>
        </p:grpSpPr>
        <p:sp>
          <p:nvSpPr>
            <p:cNvPr id="19" name="Oval 18"/>
            <p:cNvSpPr/>
            <p:nvPr/>
          </p:nvSpPr>
          <p:spPr>
            <a:xfrm>
              <a:off x="952500" y="2486297"/>
              <a:ext cx="609600" cy="5617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4400" y="2604502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SEM1</a:t>
              </a:r>
              <a:endParaRPr lang="en-US" sz="15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2286000" y="2019300"/>
            <a:ext cx="1219200" cy="142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86000" y="2781300"/>
            <a:ext cx="1219200" cy="1181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38600" y="3910148"/>
            <a:ext cx="762000" cy="561703"/>
            <a:chOff x="914400" y="2486297"/>
            <a:chExt cx="762000" cy="561703"/>
          </a:xfrm>
        </p:grpSpPr>
        <p:sp>
          <p:nvSpPr>
            <p:cNvPr id="36" name="Oval 35"/>
            <p:cNvSpPr/>
            <p:nvPr/>
          </p:nvSpPr>
          <p:spPr>
            <a:xfrm>
              <a:off x="952500" y="2486297"/>
              <a:ext cx="609600" cy="5617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4400" y="2604502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SEM2</a:t>
              </a:r>
              <a:endParaRPr lang="en-US" sz="15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2286000" y="4189936"/>
            <a:ext cx="1752600" cy="106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00600" y="4188871"/>
            <a:ext cx="1371600" cy="10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172200" y="1704704"/>
            <a:ext cx="2514600" cy="2943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Update Graphics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371011" y="2010982"/>
            <a:ext cx="822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03668" y="2781300"/>
            <a:ext cx="822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010400" y="5334000"/>
            <a:ext cx="762000" cy="561703"/>
            <a:chOff x="914400" y="2486297"/>
            <a:chExt cx="762000" cy="561703"/>
          </a:xfrm>
        </p:grpSpPr>
        <p:sp>
          <p:nvSpPr>
            <p:cNvPr id="63" name="Oval 62"/>
            <p:cNvSpPr/>
            <p:nvPr/>
          </p:nvSpPr>
          <p:spPr>
            <a:xfrm>
              <a:off x="952500" y="2486297"/>
              <a:ext cx="609600" cy="5617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14400" y="2604502"/>
              <a:ext cx="76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SEM3</a:t>
              </a:r>
              <a:endParaRPr lang="en-US" sz="1500" dirty="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7315200" y="4656518"/>
            <a:ext cx="0" cy="67748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276600" y="5029200"/>
            <a:ext cx="25146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Display Graphics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823857" y="5613788"/>
            <a:ext cx="1186543" cy="106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Real-Time Concepts Used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Pthreads</a:t>
            </a:r>
            <a:r>
              <a:rPr lang="en-US" dirty="0" smtClean="0"/>
              <a:t> – multithread operation</a:t>
            </a:r>
          </a:p>
          <a:p>
            <a:endParaRPr lang="en-US" dirty="0" smtClean="0"/>
          </a:p>
          <a:p>
            <a:r>
              <a:rPr lang="en-US" dirty="0" smtClean="0"/>
              <a:t>Periodic RT tasks</a:t>
            </a:r>
          </a:p>
          <a:p>
            <a:endParaRPr lang="en-US" dirty="0"/>
          </a:p>
          <a:p>
            <a:r>
              <a:rPr lang="en-US" dirty="0" smtClean="0"/>
              <a:t>Semaphores</a:t>
            </a:r>
          </a:p>
          <a:p>
            <a:endParaRPr lang="en-US" dirty="0"/>
          </a:p>
          <a:p>
            <a:r>
              <a:rPr lang="en-US" dirty="0" smtClean="0"/>
              <a:t>Shared buffer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Producer-Consumer Structure</a:t>
            </a:r>
          </a:p>
          <a:p>
            <a:endParaRPr lang="en-US" dirty="0"/>
          </a:p>
          <a:p>
            <a:r>
              <a:rPr lang="en-US" dirty="0" smtClean="0"/>
              <a:t>I/O Polling</a:t>
            </a:r>
          </a:p>
          <a:p>
            <a:endParaRPr lang="en-US" dirty="0"/>
          </a:p>
          <a:p>
            <a:r>
              <a:rPr lang="en-US" dirty="0" smtClean="0"/>
              <a:t>Priority Scheduling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TS-7250 </a:t>
            </a:r>
            <a:r>
              <a:rPr lang="en-US" dirty="0"/>
              <a:t>produces measurements and displays consistent with hand </a:t>
            </a:r>
            <a:r>
              <a:rPr lang="en-US" dirty="0" smtClean="0"/>
              <a:t>motion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Simulations demonstrate both practical usage and gaming application for proposed prototype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User-defined minimum and maximum values allow customizable range of motion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prototype cost around $15 dollars excluding the TS-7250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Potential Improvements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Migrate functionality to the MAX197 Optional Add-on ADC for better accuracy and faster sampling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accuracy would result in better resolution, allowing smaller minimal range of motion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Expansion of buffer and threads to allow 6 axis, both-hands operation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Utilizing display drivers or programs that minimize processing speed to allow faster refresh rate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Implementation to prevent unintentional acceleration through averaging algorithms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Wirelessly integrate ADC and accelerometer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Potential Implementations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Placed on hand, head, and/or fingers to sense orientation for vehicular control for disabled persons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“Makeshift” joystick similar to Nintendo Wii controllers, but with no required physical hardware to grip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Robotics control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Transport what is already available on many mobile devices to larger-scale applications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Demonstrates a flexible and configurable prototype for a non-conventional controller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Provides a motion sensing module that does not require grip and holding an object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Potentially beneficial towards people with disabilities lacking a large range of motion or grip strength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Demonstrates potential to replace a wide variety of single-purpose video game joysticks (cost-saving)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be used in confined spaces on systems larger than mobile devices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Successfully demonstrates usage of real-time design in simulation and controller</a:t>
            </a: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Quick Overview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project?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glove-integrated sensor that detects hand orientation using real-time tasks to provide control various applications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Aimed to demonstrate a flexible and dynamic alternative to the traditional controller and joystick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Prototype for demonstrations for both gaming and vehicular control for disabled persons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 smtClean="0"/>
              <a:t>Two simulation programs demonstrate potential usage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Purpose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Provide a flexible, cheap, and dynamic controller for operation of vehicles, simulations, and games</a:t>
            </a:r>
          </a:p>
          <a:p>
            <a:endParaRPr lang="en-US" dirty="0" smtClean="0"/>
          </a:p>
          <a:p>
            <a:r>
              <a:rPr lang="en-US" dirty="0" smtClean="0"/>
              <a:t>Integrated with glove to replace fixed-shaped joysticks </a:t>
            </a:r>
          </a:p>
          <a:p>
            <a:endParaRPr lang="en-US" dirty="0"/>
          </a:p>
          <a:p>
            <a:r>
              <a:rPr lang="en-US" dirty="0" smtClean="0"/>
              <a:t>Motion-based controls for ease of use</a:t>
            </a:r>
          </a:p>
          <a:p>
            <a:endParaRPr lang="en-US" dirty="0"/>
          </a:p>
          <a:p>
            <a:r>
              <a:rPr lang="en-US" dirty="0" smtClean="0"/>
              <a:t>Configurable sensitivity to accommodate varying ranges of motion</a:t>
            </a:r>
          </a:p>
          <a:p>
            <a:endParaRPr lang="en-US" dirty="0"/>
          </a:p>
          <a:p>
            <a:r>
              <a:rPr lang="en-US" dirty="0" smtClean="0"/>
              <a:t>Packaged with two graphical simulations to demonstrate potential usage and applicability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Motivation (Background)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disabled individuals: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Current camera-based and optical motion sensors need min. distance and proper lighting, not appropriate for inside of cars or inside of confined spaces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Present joysticks are limited by design shape and have limited usability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 smtClean="0"/>
              <a:t>Many joysticks require gripping an object rather than hand movement (May prove troublesome for people with lack of grip strength or finger damage/injuries)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Desire to provide a easy-to-configure, easy-to-use prototype for vehicle control (possibly for wheelchairs or cars)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Motivation Cont.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For video game control: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 smtClean="0"/>
              <a:t>Game system controllers are limited by design shape and have limited usability in representing different types of motion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 smtClean="0"/>
              <a:t>Minimum distance for optical sensors not applicable for PC’s as users have to be close to keyboard and mouse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Joysticks and driving wheels are costly and single-purposed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Proposed Implementation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14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Hardware: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Detect hand orientation using an analog 2-axis accelerometer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Accelerometer is affixed to top of glove, no finger grip necessary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Power drawn from TS-7250 DIO lines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TS-7250 on-board ADC measures analog output of accelerometer to measure tilt/orientation*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pPr marL="274320" lvl="1" indent="0">
              <a:buNone/>
            </a:pPr>
            <a:r>
              <a:rPr lang="en-US" sz="1800" dirty="0" smtClean="0"/>
              <a:t>*MAX197 Add-on is not available on TS-7250’s in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9812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5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Integrated ADC on TS-7250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18751" r="17124" b="9151"/>
          <a:stretch/>
        </p:blipFill>
        <p:spPr bwMode="auto">
          <a:xfrm>
            <a:off x="1114697" y="1295400"/>
            <a:ext cx="6387737" cy="480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308565" y="3276600"/>
            <a:ext cx="3006635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743200"/>
            <a:ext cx="1600201" cy="1793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781800" y="2057400"/>
            <a:ext cx="1600200" cy="1219200"/>
          </a:xfrm>
          <a:prstGeom prst="roundRect">
            <a:avLst/>
          </a:prstGeom>
          <a:solidFill>
            <a:schemeClr val="accent3">
              <a:lumMod val="75000"/>
              <a:alpha val="4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Integrated ADC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 Channels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1530531"/>
            <a:ext cx="1600200" cy="1219200"/>
          </a:xfrm>
          <a:prstGeom prst="roundRect">
            <a:avLst/>
          </a:prstGeom>
          <a:solidFill>
            <a:schemeClr val="accent3">
              <a:lumMod val="75000"/>
              <a:alpha val="47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MAX197, not avail. In current lab TS-7250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Hardware Block Diagram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2133600"/>
            <a:ext cx="2133600" cy="1143000"/>
            <a:chOff x="381000" y="1623060"/>
            <a:chExt cx="21336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1623060"/>
              <a:ext cx="2133600" cy="1143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" y="186826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2-Axis Accelerometer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0" y="2133600"/>
            <a:ext cx="2209800" cy="1143000"/>
            <a:chOff x="381000" y="3124200"/>
            <a:chExt cx="22098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3124200"/>
              <a:ext cx="2133600" cy="1143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4362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ADC and TS-7250 Embedded System</a:t>
              </a:r>
              <a:br>
                <a:rPr lang="en-US" sz="1600" dirty="0" smtClean="0"/>
              </a:br>
              <a:endParaRPr lang="en-US" sz="1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0" y="2110740"/>
            <a:ext cx="2133600" cy="1143000"/>
            <a:chOff x="350520" y="4648200"/>
            <a:chExt cx="21336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350520" y="4648200"/>
              <a:ext cx="2133600" cy="1143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" y="5035034"/>
              <a:ext cx="1935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 Server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4343400"/>
            <a:ext cx="2133600" cy="1143000"/>
            <a:chOff x="-30480" y="4648200"/>
            <a:chExt cx="21336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-30480" y="4648200"/>
              <a:ext cx="2133600" cy="1143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8120" y="5035034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Linux Terminal</a:t>
              </a:r>
              <a:endParaRPr 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24939" r="17609" b="13501"/>
          <a:stretch/>
        </p:blipFill>
        <p:spPr bwMode="auto">
          <a:xfrm flipH="1" flipV="1">
            <a:off x="4594412" y="3886200"/>
            <a:ext cx="3863788" cy="216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stCxn id="5" idx="3"/>
            <a:endCxn id="7" idx="1"/>
          </p:cNvCxnSpPr>
          <p:nvPr/>
        </p:nvCxnSpPr>
        <p:spPr>
          <a:xfrm>
            <a:off x="2743200" y="2705100"/>
            <a:ext cx="3048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81600" y="2710934"/>
            <a:ext cx="3048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38400" y="3352800"/>
            <a:ext cx="3886200" cy="8382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71800" y="4914900"/>
            <a:ext cx="1470212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Proposed Implementation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Control registers for ADC as well as ADC results are mapped to the compiler using </a:t>
            </a:r>
            <a:r>
              <a:rPr lang="en-US" dirty="0" err="1" smtClean="0"/>
              <a:t>mmap</a:t>
            </a:r>
            <a:r>
              <a:rPr lang="en-US" dirty="0" smtClean="0"/>
              <a:t>() and provided addresses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Four </a:t>
            </a:r>
            <a:r>
              <a:rPr lang="en-US" dirty="0" err="1" smtClean="0"/>
              <a:t>pthreads</a:t>
            </a:r>
            <a:r>
              <a:rPr lang="en-US" dirty="0" smtClean="0"/>
              <a:t> initialize real-time tasks that operate in sequence to produce graphical simulations based on hand orientation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Real-time tasks operate with 0.1 second periods for 10 Hz axis measurements, simulation update, and graphic output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Character array-based graphics printed through the Linux Terminal for graphical output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User-configured range of motion at initialization for varying sensitivity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1576</TotalTime>
  <Words>775</Words>
  <Application>Microsoft Office PowerPoint</Application>
  <PresentationFormat>On-screen Show (4:3)</PresentationFormat>
  <Paragraphs>182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Accelerometer-Based,   Grip-Free Controller</vt:lpstr>
      <vt:lpstr>A Quick Overview</vt:lpstr>
      <vt:lpstr>Purpose</vt:lpstr>
      <vt:lpstr>Motivation (Background)</vt:lpstr>
      <vt:lpstr>Motivation Cont.</vt:lpstr>
      <vt:lpstr>Proposed Implementation</vt:lpstr>
      <vt:lpstr>Integrated ADC on TS-7250</vt:lpstr>
      <vt:lpstr>Hardware Block Diagram</vt:lpstr>
      <vt:lpstr>Proposed Implementation</vt:lpstr>
      <vt:lpstr>Proposed Implementation</vt:lpstr>
      <vt:lpstr>Software Block Diagram</vt:lpstr>
      <vt:lpstr>Real-Time Concepts Used</vt:lpstr>
      <vt:lpstr>Results</vt:lpstr>
      <vt:lpstr>Potential Improvements</vt:lpstr>
      <vt:lpstr>Potential Implementations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Accelerator-Based Controller</dc:title>
  <dc:creator>T</dc:creator>
  <cp:lastModifiedBy>T</cp:lastModifiedBy>
  <cp:revision>36</cp:revision>
  <dcterms:created xsi:type="dcterms:W3CDTF">2011-12-04T05:58:05Z</dcterms:created>
  <dcterms:modified xsi:type="dcterms:W3CDTF">2011-12-16T08:25:03Z</dcterms:modified>
</cp:coreProperties>
</file>