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6" autoAdjust="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B74FBB-4927-482C-AD81-DF8751F26090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0A20AB-8663-4738-AEFE-3AE352DBD37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Wheelchair Control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114800"/>
            <a:ext cx="7854696" cy="1371600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/>
              <a:t>Mahmood</a:t>
            </a:r>
            <a:r>
              <a:rPr lang="en-US" sz="3600" dirty="0" smtClean="0"/>
              <a:t> </a:t>
            </a:r>
            <a:r>
              <a:rPr lang="en-US" sz="3600" dirty="0" err="1" smtClean="0"/>
              <a:t>Sobahy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capstone project</a:t>
            </a:r>
          </a:p>
          <a:p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Takes humming noises through a microphone</a:t>
            </a:r>
          </a:p>
          <a:p>
            <a:pPr lvl="1"/>
            <a:r>
              <a:rPr lang="en-US" dirty="0" smtClean="0"/>
              <a:t>Performs FFT on the input</a:t>
            </a:r>
          </a:p>
          <a:p>
            <a:pPr lvl="1"/>
            <a:r>
              <a:rPr lang="en-US" dirty="0" smtClean="0"/>
              <a:t>Recognizes the input pattern (frequency)</a:t>
            </a:r>
          </a:p>
          <a:p>
            <a:pPr lvl="1"/>
            <a:r>
              <a:rPr lang="en-US" dirty="0" smtClean="0"/>
              <a:t>Moves the wheelchair 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What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</a:p>
          <a:p>
            <a:pPr lvl="1"/>
            <a:r>
              <a:rPr lang="en-US" dirty="0" smtClean="0"/>
              <a:t>The user owns a power wheelchair(PWC)</a:t>
            </a:r>
          </a:p>
          <a:p>
            <a:pPr lvl="1"/>
            <a:r>
              <a:rPr lang="en-US" dirty="0" smtClean="0"/>
              <a:t>The user has a minimum level of vocalization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Helping people with severe disabilities</a:t>
            </a:r>
          </a:p>
          <a:p>
            <a:pPr lvl="1"/>
            <a:r>
              <a:rPr lang="en-US" dirty="0" smtClean="0"/>
              <a:t>Some systems seem unnatural</a:t>
            </a:r>
          </a:p>
          <a:p>
            <a:pPr lvl="1"/>
            <a:r>
              <a:rPr lang="en-US" dirty="0" smtClean="0"/>
              <a:t>Cost effective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 </a:t>
            </a:r>
          </a:p>
          <a:p>
            <a:pPr lvl="1"/>
            <a:r>
              <a:rPr lang="en-US" dirty="0" smtClean="0"/>
              <a:t>TS 7250 takes in microphone signal</a:t>
            </a:r>
          </a:p>
          <a:p>
            <a:pPr lvl="1"/>
            <a:r>
              <a:rPr lang="en-US" dirty="0" smtClean="0"/>
              <a:t>Multithreaded program will perform A/D &amp; FFT</a:t>
            </a:r>
          </a:p>
          <a:p>
            <a:pPr lvl="1"/>
            <a:r>
              <a:rPr lang="en-US" dirty="0" smtClean="0"/>
              <a:t>The two threads share a circular buffer</a:t>
            </a:r>
          </a:p>
          <a:p>
            <a:pPr lvl="1"/>
            <a:r>
              <a:rPr lang="en-US" dirty="0" smtClean="0"/>
              <a:t>A classifier will recognize the signal and control the joystick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r>
              <a:rPr lang="en-US" dirty="0" smtClean="0"/>
              <a:t>The How (Cont.)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90800" y="1905000"/>
            <a:ext cx="1447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Amplifier &amp; Filter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57200" y="1905000"/>
            <a:ext cx="1600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Microphone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648200" y="1905000"/>
            <a:ext cx="1447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TS 7250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553200" y="1905000"/>
            <a:ext cx="1447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PWC</a:t>
            </a:r>
            <a:endParaRPr lang="en-US" dirty="0"/>
          </a:p>
        </p:txBody>
      </p:sp>
      <p:cxnSp>
        <p:nvCxnSpPr>
          <p:cNvPr id="9" name="Straight Arrow Connector 8"/>
          <p:cNvCxnSpPr>
            <a:endCxn id="4" idx="1"/>
          </p:cNvCxnSpPr>
          <p:nvPr/>
        </p:nvCxnSpPr>
        <p:spPr>
          <a:xfrm>
            <a:off x="2057400" y="2247900"/>
            <a:ext cx="5334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3"/>
            <a:endCxn id="6" idx="1"/>
          </p:cNvCxnSpPr>
          <p:nvPr/>
        </p:nvCxnSpPr>
        <p:spPr>
          <a:xfrm>
            <a:off x="4038600" y="2247900"/>
            <a:ext cx="6096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3"/>
            <a:endCxn id="7" idx="1"/>
          </p:cNvCxnSpPr>
          <p:nvPr/>
        </p:nvCxnSpPr>
        <p:spPr>
          <a:xfrm>
            <a:off x="6096000" y="2247900"/>
            <a:ext cx="4572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381000" y="3581400"/>
            <a:ext cx="2438400" cy="2057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A/D converter</a:t>
            </a:r>
            <a:endParaRPr lang="en-US" sz="2800" dirty="0"/>
          </a:p>
        </p:txBody>
      </p:sp>
      <p:sp>
        <p:nvSpPr>
          <p:cNvPr id="18" name="Rounded Rectangle 17"/>
          <p:cNvSpPr/>
          <p:nvPr/>
        </p:nvSpPr>
        <p:spPr>
          <a:xfrm>
            <a:off x="5943600" y="3581400"/>
            <a:ext cx="2438400" cy="2057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FFT</a:t>
            </a:r>
            <a:endParaRPr lang="en-US" sz="3200" dirty="0"/>
          </a:p>
        </p:txBody>
      </p:sp>
      <p:sp>
        <p:nvSpPr>
          <p:cNvPr id="19" name="Oval 18"/>
          <p:cNvSpPr/>
          <p:nvPr/>
        </p:nvSpPr>
        <p:spPr>
          <a:xfrm>
            <a:off x="3124200" y="3124200"/>
            <a:ext cx="2590800" cy="2514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3505199" y="3448050"/>
            <a:ext cx="1781175" cy="18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Circular Buffer</a:t>
            </a:r>
            <a:endParaRPr lang="en-US" sz="2400" dirty="0"/>
          </a:p>
        </p:txBody>
      </p:sp>
      <p:cxnSp>
        <p:nvCxnSpPr>
          <p:cNvPr id="22" name="Straight Connector 21"/>
          <p:cNvCxnSpPr>
            <a:stCxn id="20" idx="5"/>
            <a:endCxn id="19" idx="5"/>
          </p:cNvCxnSpPr>
          <p:nvPr/>
        </p:nvCxnSpPr>
        <p:spPr>
          <a:xfrm rot="16200000" flipH="1">
            <a:off x="5074188" y="5009147"/>
            <a:ext cx="212737" cy="3100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0" idx="6"/>
            <a:endCxn id="19" idx="6"/>
          </p:cNvCxnSpPr>
          <p:nvPr/>
        </p:nvCxnSpPr>
        <p:spPr>
          <a:xfrm flipV="1">
            <a:off x="5286374" y="4381500"/>
            <a:ext cx="428626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0" idx="7"/>
            <a:endCxn id="19" idx="7"/>
          </p:cNvCxnSpPr>
          <p:nvPr/>
        </p:nvCxnSpPr>
        <p:spPr>
          <a:xfrm rot="5400000" flipH="1" flipV="1">
            <a:off x="5064663" y="3453319"/>
            <a:ext cx="231787" cy="3100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0" idx="0"/>
            <a:endCxn id="19" idx="0"/>
          </p:cNvCxnSpPr>
          <p:nvPr/>
        </p:nvCxnSpPr>
        <p:spPr>
          <a:xfrm rot="5400000" flipH="1" flipV="1">
            <a:off x="4245768" y="3274219"/>
            <a:ext cx="323850" cy="23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0" idx="1"/>
            <a:endCxn id="19" idx="1"/>
          </p:cNvCxnSpPr>
          <p:nvPr/>
        </p:nvCxnSpPr>
        <p:spPr>
          <a:xfrm rot="16200000" flipV="1">
            <a:off x="3518937" y="3477132"/>
            <a:ext cx="231787" cy="262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0" idx="2"/>
            <a:endCxn id="19" idx="2"/>
          </p:cNvCxnSpPr>
          <p:nvPr/>
        </p:nvCxnSpPr>
        <p:spPr>
          <a:xfrm rot="10800000">
            <a:off x="3124201" y="4381501"/>
            <a:ext cx="380999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0" idx="3"/>
            <a:endCxn id="19" idx="3"/>
          </p:cNvCxnSpPr>
          <p:nvPr/>
        </p:nvCxnSpPr>
        <p:spPr>
          <a:xfrm rot="5400000">
            <a:off x="3528462" y="5032961"/>
            <a:ext cx="212737" cy="262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0" idx="4"/>
            <a:endCxn id="19" idx="4"/>
          </p:cNvCxnSpPr>
          <p:nvPr/>
        </p:nvCxnSpPr>
        <p:spPr>
          <a:xfrm rot="16200000" flipH="1">
            <a:off x="4255293" y="5474493"/>
            <a:ext cx="304800" cy="23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572000" y="3124200"/>
            <a:ext cx="439164" cy="380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181600" y="3733800"/>
            <a:ext cx="439164" cy="380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257800" y="4572000"/>
            <a:ext cx="439164" cy="380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810000" y="3200400"/>
            <a:ext cx="439164" cy="380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cxnSp>
        <p:nvCxnSpPr>
          <p:cNvPr id="68" name="Curved Connector 67"/>
          <p:cNvCxnSpPr/>
          <p:nvPr/>
        </p:nvCxnSpPr>
        <p:spPr>
          <a:xfrm>
            <a:off x="2819400" y="4953000"/>
            <a:ext cx="457200" cy="76200"/>
          </a:xfrm>
          <a:prstGeom prst="curvedConnector3">
            <a:avLst>
              <a:gd name="adj1" fmla="val 50000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endCxn id="46" idx="3"/>
          </p:cNvCxnSpPr>
          <p:nvPr/>
        </p:nvCxnSpPr>
        <p:spPr>
          <a:xfrm rot="10800000" flipV="1">
            <a:off x="5620764" y="3886199"/>
            <a:ext cx="322836" cy="38037"/>
          </a:xfrm>
          <a:prstGeom prst="curvedConnector3">
            <a:avLst>
              <a:gd name="adj1" fmla="val 50000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Results</a:t>
            </a:r>
          </a:p>
          <a:p>
            <a:pPr lvl="1"/>
            <a:r>
              <a:rPr lang="en-US" dirty="0" smtClean="0"/>
              <a:t>The A/D converter and The FFT worked separately </a:t>
            </a:r>
          </a:p>
          <a:p>
            <a:pPr lvl="1"/>
            <a:r>
              <a:rPr lang="en-US" dirty="0" smtClean="0"/>
              <a:t>They did not work in the multithread program</a:t>
            </a:r>
          </a:p>
          <a:p>
            <a:pPr lvl="1"/>
            <a:r>
              <a:rPr lang="en-US" dirty="0" smtClean="0"/>
              <a:t>Possible errors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A/D initialization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Overflow in buffer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sum it up</a:t>
            </a:r>
          </a:p>
          <a:p>
            <a:pPr lvl="1"/>
            <a:r>
              <a:rPr lang="en-US" dirty="0" smtClean="0"/>
              <a:t>Different approach with the buffer</a:t>
            </a:r>
          </a:p>
          <a:p>
            <a:pPr lvl="1"/>
            <a:r>
              <a:rPr lang="en-US" dirty="0" smtClean="0"/>
              <a:t>Replacing the TS 7250 with:</a:t>
            </a:r>
          </a:p>
          <a:p>
            <a:pPr lvl="2">
              <a:buFont typeface="Wingdings" pitchFamily="2" charset="2"/>
              <a:buChar char="§"/>
            </a:pPr>
            <a:r>
              <a:rPr lang="en-US" b="1" smtClean="0"/>
              <a:t>A/D </a:t>
            </a:r>
            <a:r>
              <a:rPr lang="en-US" b="1" dirty="0" smtClean="0"/>
              <a:t>converter chip e.g. MCP3002</a:t>
            </a:r>
          </a:p>
          <a:p>
            <a:pPr lvl="2">
              <a:buFont typeface="Wingdings" pitchFamily="2" charset="2"/>
              <a:buChar char="§"/>
            </a:pPr>
            <a:r>
              <a:rPr lang="en-US" b="1" dirty="0" smtClean="0"/>
              <a:t>Atmel chip to perform FFT and classify </a:t>
            </a:r>
          </a:p>
          <a:p>
            <a:pPr lvl="2">
              <a:buFont typeface="Wingdings" pitchFamily="2" charset="2"/>
              <a:buChar char="§"/>
            </a:pPr>
            <a:r>
              <a:rPr lang="en-US" b="1" dirty="0" smtClean="0"/>
              <a:t>External memory</a:t>
            </a:r>
          </a:p>
          <a:p>
            <a:pPr lvl="2">
              <a:buFont typeface="Wingdings" pitchFamily="2" charset="2"/>
              <a:buChar char="§"/>
            </a:pPr>
            <a:endParaRPr lang="en-US" b="1" dirty="0" smtClean="0"/>
          </a:p>
          <a:p>
            <a:pPr lvl="2">
              <a:buFont typeface="Wingdings" pitchFamily="2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2514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0000" dirty="0" smtClean="0"/>
              <a:t>?</a:t>
            </a:r>
            <a:endParaRPr lang="en-US" sz="30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</TotalTime>
  <Words>183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The Wheelchair Control System</vt:lpstr>
      <vt:lpstr>The What</vt:lpstr>
      <vt:lpstr>The What (Cont.)</vt:lpstr>
      <vt:lpstr>The Why</vt:lpstr>
      <vt:lpstr>The How</vt:lpstr>
      <vt:lpstr>The How (Cont.)</vt:lpstr>
      <vt:lpstr>The Outcome</vt:lpstr>
      <vt:lpstr>The Conclusion </vt:lpstr>
      <vt:lpstr>Questions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Mahmood</dc:creator>
  <cp:lastModifiedBy>Mahmood</cp:lastModifiedBy>
  <cp:revision>16</cp:revision>
  <dcterms:created xsi:type="dcterms:W3CDTF">2010-05-05T10:06:38Z</dcterms:created>
  <dcterms:modified xsi:type="dcterms:W3CDTF">2010-05-05T12:32:21Z</dcterms:modified>
</cp:coreProperties>
</file>