
<file path=[Content_Types].xml><?xml version="1.0" encoding="utf-8"?>
<Types xmlns="http://schemas.openxmlformats.org/package/2006/content-types">
  <Override PartName="/ppt/slides/slide1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5.xml" ContentType="application/vnd.openxmlformats-officedocument.presentationml.slide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3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11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24" Type="http://schemas.openxmlformats.org/officeDocument/2006/relationships/tableStyles" Target="tableStyle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slide" Target="slides/slide18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slide" Target="slides/slide1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0738" y="4155141"/>
            <a:ext cx="7542212" cy="1013012"/>
          </a:xfrm>
        </p:spPr>
        <p:txBody>
          <a:bodyPr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0738" y="5230906"/>
            <a:ext cx="7542212" cy="1030942"/>
          </a:xfrm>
        </p:spPr>
        <p:txBody>
          <a:bodyPr/>
          <a:lstStyle>
            <a:lvl1pPr marL="0" indent="0" algn="ctr">
              <a:spcBef>
                <a:spcPct val="30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3C25-FF36-8D44-9FF5-FD94F13DF481}" type="datetimeFigureOut">
              <a:rPr lang="en-US" smtClean="0"/>
              <a:t>5/2/10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2220-A99A-0B47-A0DB-6B886E17A7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oleculeTrac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19" y="224679"/>
            <a:ext cx="5795963" cy="39433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3962399"/>
            <a:ext cx="7585710" cy="672353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01957" y="457200"/>
            <a:ext cx="2940087" cy="2940087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FontTx/>
              <a:buNone/>
              <a:defRPr sz="24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4639235"/>
            <a:ext cx="7585710" cy="1371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3C25-FF36-8D44-9FF5-FD94F13DF481}" type="datetimeFigureOut">
              <a:rPr lang="en-US" smtClean="0"/>
              <a:t>5/2/10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2220-A99A-0B47-A0DB-6B886E17A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3C25-FF36-8D44-9FF5-FD94F13DF481}" type="datetimeFigureOut">
              <a:rPr lang="en-US" smtClean="0"/>
              <a:t>5/2/10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2220-A99A-0B47-A0DB-6B886E17A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5" y="416859"/>
            <a:ext cx="1940859" cy="5607424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0737" y="414015"/>
            <a:ext cx="6144839" cy="561026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3C25-FF36-8D44-9FF5-FD94F13DF481}" type="datetimeFigureOut">
              <a:rPr lang="en-US" smtClean="0"/>
              <a:t>5/2/10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2220-A99A-0B47-A0DB-6B886E17A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3C25-FF36-8D44-9FF5-FD94F13DF481}" type="datetimeFigureOut">
              <a:rPr lang="en-US" smtClean="0"/>
              <a:t>5/2/10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2220-A99A-0B47-A0DB-6B886E17A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737" y="1219013"/>
            <a:ext cx="7542213" cy="19589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2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0737" y="3224213"/>
            <a:ext cx="7542213" cy="15001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FontTx/>
              <a:buNone/>
              <a:defRPr sz="2400" b="1" kern="12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3C25-FF36-8D44-9FF5-FD94F13DF481}" type="datetimeFigureOut">
              <a:rPr lang="en-US" smtClean="0"/>
              <a:t>5/2/10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2220-A99A-0B47-A0DB-6B886E17A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3763" y="1892301"/>
            <a:ext cx="3657600" cy="39751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3C25-FF36-8D44-9FF5-FD94F13DF481}" type="datetimeFigureOut">
              <a:rPr lang="en-US" smtClean="0"/>
              <a:t>5/2/10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2220-A99A-0B47-A0DB-6B886E17A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2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3763" y="1761565"/>
            <a:ext cx="3657600" cy="515469"/>
          </a:xfrm>
        </p:spPr>
        <p:txBody>
          <a:bodyPr anchor="b">
            <a:normAutofit/>
          </a:bodyPr>
          <a:lstStyle>
            <a:lvl1pPr marL="0" indent="0" algn="ctr">
              <a:spcBef>
                <a:spcPct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3763" y="2393575"/>
            <a:ext cx="3657600" cy="347382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3C25-FF36-8D44-9FF5-FD94F13DF481}" type="datetimeFigureOut">
              <a:rPr lang="en-US" smtClean="0"/>
              <a:t>5/2/10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2220-A99A-0B47-A0DB-6B886E17A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3C25-FF36-8D44-9FF5-FD94F13DF481}" type="datetimeFigureOut">
              <a:rPr lang="en-US" smtClean="0"/>
              <a:t>5/2/10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2220-A99A-0B47-A0DB-6B886E17A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3C25-FF36-8D44-9FF5-FD94F13DF481}" type="datetimeFigureOut">
              <a:rPr lang="en-US" smtClean="0"/>
              <a:t>5/2/10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2220-A99A-0B47-A0DB-6B886E17A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457201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2393" y="457201"/>
            <a:ext cx="3566160" cy="5410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929" y="1828801"/>
            <a:ext cx="3566160" cy="3657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3C25-FF36-8D44-9FF5-FD94F13DF481}" type="datetimeFigureOut">
              <a:rPr lang="en-US" smtClean="0"/>
              <a:t>5/2/10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2220-A99A-0B47-A0DB-6B886E17A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240" y="457200"/>
            <a:ext cx="3566160" cy="1371600"/>
          </a:xfrm>
        </p:spPr>
        <p:txBody>
          <a:bodyPr anchor="b">
            <a:normAutofit/>
          </a:bodyPr>
          <a:lstStyle>
            <a:lvl1pPr algn="ctr">
              <a:defRPr sz="36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66765" y="1676400"/>
            <a:ext cx="2975610" cy="2975610"/>
          </a:xfrm>
          <a:prstGeom prst="ellipse">
            <a:avLst/>
          </a:prstGeom>
          <a:solidFill>
            <a:schemeClr val="tx1">
              <a:lumMod val="75000"/>
            </a:schemeClr>
          </a:solidFill>
          <a:ln w="63500">
            <a:solidFill>
              <a:schemeClr val="tx1"/>
            </a:solidFill>
          </a:ln>
          <a:effectLst>
            <a:outerShdw blurRad="254000" dist="152400" dir="5400000" sx="90000" sy="-19000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40" y="1828800"/>
            <a:ext cx="3566160" cy="3657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000" b="1" kern="1200">
                <a:solidFill>
                  <a:schemeClr val="tx1"/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53C25-FF36-8D44-9FF5-FD94F13DF481}" type="datetimeFigureOut">
              <a:rPr lang="en-US" smtClean="0"/>
              <a:t>5/2/10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52220-A99A-0B47-A0DB-6B886E17A7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idOverlay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2">
              <a:lumMod val="60000"/>
              <a:lumOff val="40000"/>
              <a:alpha val="10000"/>
            </a:schemeClr>
          </a:solidFill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2" y="107577"/>
            <a:ext cx="7581901" cy="16539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2" y="1882588"/>
            <a:ext cx="7581901" cy="3953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09053C25-FF36-8D44-9FF5-FD94F13DF481}" type="datetimeFigureOut">
              <a:rPr lang="en-US" smtClean="0"/>
              <a:t>5/2/10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0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  <a:effectLst>
                  <a:outerShdw blurRad="101600" dist="63500" dir="2700000" algn="tl" rotWithShape="0">
                    <a:prstClr val="black">
                      <a:alpha val="75000"/>
                    </a:prstClr>
                  </a:outerShdw>
                </a:effectLst>
              </a:defRPr>
            </a:lvl1pPr>
          </a:lstStyle>
          <a:p>
            <a:fld id="{C6A52220-A99A-0B47-A0DB-6B886E17A7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6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03225" indent="-403225" algn="l" defTabSz="914400" rtl="0" eaLnBrk="1" latinLnBrk="0" hangingPunct="1">
        <a:spcBef>
          <a:spcPts val="2000"/>
        </a:spcBef>
        <a:buFontTx/>
        <a:buBlip>
          <a:blip r:embed="rId15"/>
        </a:buBlip>
        <a:defRPr sz="24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1pPr>
      <a:lvl2pPr marL="806450" indent="-403225" algn="l" defTabSz="914400" rtl="0" eaLnBrk="1" latinLnBrk="0" hangingPunct="1">
        <a:spcBef>
          <a:spcPts val="600"/>
        </a:spcBef>
        <a:buFontTx/>
        <a:buBlip>
          <a:blip r:embed="rId15"/>
        </a:buBlip>
        <a:defRPr sz="22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2pPr>
      <a:lvl3pPr marL="11430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20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3pPr>
      <a:lvl4pPr marL="1492250" indent="-3492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4pPr>
      <a:lvl5pPr marL="1828800" indent="-336550" algn="l" defTabSz="914400" rtl="0" eaLnBrk="1" latinLnBrk="0" hangingPunct="1">
        <a:spcBef>
          <a:spcPts val="600"/>
        </a:spcBef>
        <a:buFontTx/>
        <a:buBlip>
          <a:blip r:embed="rId15"/>
        </a:buBlip>
        <a:defRPr sz="1800" b="1" kern="1200">
          <a:solidFill>
            <a:schemeClr val="tx1"/>
          </a:solidFill>
          <a:effectLst>
            <a:outerShdw blurRad="101600" dist="63500" dir="2700000" algn="tl" rotWithShape="0">
              <a:prstClr val="black">
                <a:alpha val="75000"/>
              </a:prst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Alexander Popp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892301"/>
            <a:ext cx="7581901" cy="1193799"/>
          </a:xfrm>
        </p:spPr>
        <p:txBody>
          <a:bodyPr/>
          <a:lstStyle/>
          <a:p>
            <a:r>
              <a:rPr lang="en-US" dirty="0" smtClean="0"/>
              <a:t>First Trial: Control</a:t>
            </a:r>
          </a:p>
          <a:p>
            <a:pPr lvl="1"/>
            <a:r>
              <a:rPr lang="en-US" dirty="0" smtClean="0"/>
              <a:t>Uses Lab Three to get basic time stamps</a:t>
            </a:r>
          </a:p>
          <a:p>
            <a:pPr lvl="1"/>
            <a:r>
              <a:rPr lang="en-US" dirty="0" err="1" smtClean="0"/>
              <a:t>FIFOs</a:t>
            </a:r>
            <a:r>
              <a:rPr lang="en-US" dirty="0" smtClean="0"/>
              <a:t> accessed from dev/rtf as before</a:t>
            </a:r>
            <a:endParaRPr lang="en-US" dirty="0"/>
          </a:p>
        </p:txBody>
      </p:sp>
      <p:pic>
        <p:nvPicPr>
          <p:cNvPr id="5" name="Picture 4" descr="original_fifos.bmp"/>
          <p:cNvPicPr/>
          <p:nvPr/>
        </p:nvPicPr>
        <p:blipFill>
          <a:blip r:embed="rId2"/>
          <a:srcRect l="50475" t="45791" r="3218" b="16486"/>
          <a:stretch>
            <a:fillRect/>
          </a:stretch>
        </p:blipFill>
        <p:spPr>
          <a:xfrm>
            <a:off x="779462" y="3249508"/>
            <a:ext cx="7581900" cy="32401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1" y="1892301"/>
            <a:ext cx="7581901" cy="1536699"/>
          </a:xfrm>
        </p:spPr>
        <p:txBody>
          <a:bodyPr/>
          <a:lstStyle/>
          <a:p>
            <a:r>
              <a:rPr lang="en-US" dirty="0" smtClean="0"/>
              <a:t>Second Trial: USB Drive</a:t>
            </a:r>
          </a:p>
          <a:p>
            <a:pPr lvl="1"/>
            <a:r>
              <a:rPr lang="en-US" dirty="0" smtClean="0"/>
              <a:t>Drive mounted at dev/rtf</a:t>
            </a:r>
          </a:p>
          <a:p>
            <a:pPr lvl="1"/>
            <a:r>
              <a:rPr lang="en-US" dirty="0" smtClean="0"/>
              <a:t>The FIFO “locations” are recreated on the USB</a:t>
            </a:r>
            <a:endParaRPr lang="en-US" dirty="0"/>
          </a:p>
        </p:txBody>
      </p:sp>
      <p:pic>
        <p:nvPicPr>
          <p:cNvPr id="5" name="Picture 4" descr="new_fifo_usb.bmp"/>
          <p:cNvPicPr/>
          <p:nvPr/>
        </p:nvPicPr>
        <p:blipFill>
          <a:blip r:embed="rId2"/>
          <a:srcRect l="49279" t="58889" r="17801" b="20347"/>
          <a:stretch>
            <a:fillRect/>
          </a:stretch>
        </p:blipFill>
        <p:spPr>
          <a:xfrm>
            <a:off x="779462" y="3429000"/>
            <a:ext cx="75819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Third Trial: Add a backup</a:t>
            </a:r>
          </a:p>
          <a:p>
            <a:pPr lvl="1"/>
            <a:r>
              <a:rPr lang="en-US" dirty="0" smtClean="0"/>
              <a:t>Before the second time stamp is taken, a backup of the timestamp structure is saved on the USB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779460" y="1447796"/>
          <a:ext cx="7581904" cy="4749799"/>
        </p:xfrm>
        <a:graphic>
          <a:graphicData uri="http://schemas.openxmlformats.org/drawingml/2006/table">
            <a:tbl>
              <a:tblPr/>
              <a:tblGrid>
                <a:gridCol w="1369473"/>
                <a:gridCol w="746986"/>
                <a:gridCol w="821684"/>
                <a:gridCol w="746986"/>
                <a:gridCol w="746986"/>
                <a:gridCol w="746986"/>
                <a:gridCol w="746986"/>
                <a:gridCol w="995980"/>
                <a:gridCol w="659837"/>
              </a:tblGrid>
              <a:tr h="27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808080"/>
                          </a:solidFill>
                          <a:latin typeface="Calibri"/>
                        </a:rPr>
                        <a:t>Lab Five Control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Time in ns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58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Trial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535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One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535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Two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535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Three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535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Four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535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Five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535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Six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6535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33399"/>
                          </a:solidFill>
                          <a:latin typeface="Calibri"/>
                        </a:rPr>
                        <a:t>Stamp One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104844027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108210027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110556027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115554027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116982027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122796027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33399"/>
                          </a:solidFill>
                          <a:latin typeface="Calibri"/>
                        </a:rPr>
                        <a:t>Stamp Two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104844333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108210231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110556231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115554231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116982231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122796231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3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6600"/>
                          </a:solidFill>
                          <a:latin typeface="Calibri"/>
                        </a:rPr>
                        <a:t>Total Time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6600"/>
                          </a:solidFill>
                          <a:latin typeface="Calibri"/>
                        </a:rPr>
                        <a:t>Average Time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3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808080"/>
                          </a:solidFill>
                          <a:latin typeface="Calibri"/>
                        </a:rPr>
                        <a:t>USB FIFO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Trial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One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Two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Three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Four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Five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Six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33399"/>
                          </a:solidFill>
                          <a:latin typeface="Calibri"/>
                        </a:rPr>
                        <a:t>Stamp One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339342027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343014027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346686027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350154027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351990027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353112027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33399"/>
                          </a:solidFill>
                          <a:latin typeface="Calibri"/>
                        </a:rPr>
                        <a:t>Stamp Two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339342333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343014231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346686231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350154231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351990231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353112231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3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6600"/>
                          </a:solidFill>
                          <a:latin typeface="Calibri"/>
                        </a:rPr>
                        <a:t>Total Time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306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6600"/>
                          </a:solidFill>
                          <a:latin typeface="Calibri"/>
                        </a:rPr>
                        <a:t>Average Time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36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1" u="none" strike="noStrike">
                          <a:solidFill>
                            <a:srgbClr val="808080"/>
                          </a:solidFill>
                          <a:latin typeface="Calibri"/>
                        </a:rPr>
                        <a:t>USB FIFO w/Backup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Trial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One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Two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Three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Four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Five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Six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BD9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33399"/>
                          </a:solidFill>
                          <a:latin typeface="Calibri"/>
                        </a:rPr>
                        <a:t>Stamp One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705318027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707256078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708684027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710724027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713172027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715314027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333399"/>
                          </a:solidFill>
                          <a:latin typeface="Calibri"/>
                        </a:rPr>
                        <a:t>Stamp Two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705318435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707256282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708684231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710724231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713172231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715314282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36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FF6600"/>
                          </a:solidFill>
                          <a:latin typeface="Calibri"/>
                        </a:rPr>
                        <a:t>Total Time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408</a:t>
                      </a:r>
                    </a:p>
                  </a:txBody>
                  <a:tcPr marL="10010" marR="10010" marT="10010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204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6600"/>
                          </a:solidFill>
                          <a:latin typeface="Calibri"/>
                        </a:rPr>
                        <a:t>Average Time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246.5</a:t>
                      </a:r>
                    </a:p>
                  </a:txBody>
                  <a:tcPr marL="10010" marR="10010" marT="100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3" name="Picture 2" descr="backup_txt.bmp"/>
          <p:cNvPicPr/>
          <p:nvPr/>
        </p:nvPicPr>
        <p:blipFill>
          <a:blip r:embed="rId2"/>
          <a:srcRect l="49990" r="19884" b="70115"/>
          <a:stretch>
            <a:fillRect/>
          </a:stretch>
        </p:blipFill>
        <p:spPr>
          <a:xfrm>
            <a:off x="779461" y="1761564"/>
            <a:ext cx="7581901" cy="408043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making “file” in user space to write to FIFO with, your really making a node/reference</a:t>
            </a:r>
          </a:p>
          <a:p>
            <a:pPr lvl="1"/>
            <a:r>
              <a:rPr lang="en-US" dirty="0" smtClean="0"/>
              <a:t>No, a node is not a type of file</a:t>
            </a:r>
          </a:p>
          <a:p>
            <a:r>
              <a:rPr lang="en-US" dirty="0" smtClean="0"/>
              <a:t>All RTAI FIFO operations are really done in kernel space</a:t>
            </a:r>
          </a:p>
          <a:p>
            <a:pPr lvl="1"/>
            <a:r>
              <a:rPr lang="en-US" dirty="0" smtClean="0"/>
              <a:t>Simply provides a means of communication</a:t>
            </a:r>
          </a:p>
          <a:p>
            <a:pPr lvl="1"/>
            <a:r>
              <a:rPr lang="en-US" dirty="0" smtClean="0"/>
              <a:t>Nothing really happens in the user space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1" y="1761564"/>
            <a:ext cx="7581901" cy="4486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Purpose</a:t>
            </a:r>
          </a:p>
          <a:p>
            <a:r>
              <a:rPr lang="en-US" dirty="0" smtClean="0"/>
              <a:t>Experimental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7" name="Picture Placeholder 6" descr="AFG-070110-00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-16667" b="-16667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If we knew what we were doing, it wouldn’t be called research</a:t>
            </a:r>
          </a:p>
          <a:p>
            <a:r>
              <a:rPr lang="en-US" dirty="0" smtClean="0"/>
              <a:t>- Albert </a:t>
            </a:r>
            <a:r>
              <a:rPr lang="en-US" dirty="0" err="1" smtClean="0"/>
              <a:t>Einstien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Background</a:t>
            </a:r>
          </a:p>
          <a:p>
            <a:r>
              <a:rPr lang="en-US" dirty="0" smtClean="0"/>
              <a:t>Purpose</a:t>
            </a:r>
          </a:p>
          <a:p>
            <a:r>
              <a:rPr lang="en-US" dirty="0" smtClean="0"/>
              <a:t>Experimental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</a:t>
            </a:r>
          </a:p>
          <a:p>
            <a:r>
              <a:rPr lang="en-US" dirty="0" smtClean="0"/>
              <a:t>Summary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RTAI </a:t>
            </a:r>
            <a:r>
              <a:rPr lang="en-US" dirty="0" err="1" smtClean="0"/>
              <a:t>FIFOs</a:t>
            </a:r>
            <a:r>
              <a:rPr lang="en-US" dirty="0" smtClean="0"/>
              <a:t> are created in the real-time system</a:t>
            </a:r>
          </a:p>
          <a:p>
            <a:r>
              <a:rPr lang="en-US" dirty="0" smtClean="0"/>
              <a:t>Opening a FIFO file in user space doesn’t even open a file at all</a:t>
            </a:r>
          </a:p>
          <a:p>
            <a:r>
              <a:rPr lang="en-US" dirty="0" smtClean="0"/>
              <a:t>All RTAI </a:t>
            </a:r>
            <a:r>
              <a:rPr lang="en-US" dirty="0" err="1" smtClean="0"/>
              <a:t>FIFOs</a:t>
            </a:r>
            <a:r>
              <a:rPr lang="en-US" dirty="0" smtClean="0"/>
              <a:t> referenced from nodes in the file system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 an overall extension of Lab Three</a:t>
            </a:r>
          </a:p>
          <a:p>
            <a:r>
              <a:rPr lang="en-US" dirty="0" smtClean="0"/>
              <a:t>Why is it real time?</a:t>
            </a:r>
          </a:p>
          <a:p>
            <a:pPr lvl="1"/>
            <a:r>
              <a:rPr lang="en-US" dirty="0" smtClean="0"/>
              <a:t>Utilizes processes and threads</a:t>
            </a:r>
          </a:p>
          <a:p>
            <a:pPr lvl="1"/>
            <a:r>
              <a:rPr lang="en-US" dirty="0" smtClean="0"/>
              <a:t>Flow control using semaphores</a:t>
            </a:r>
          </a:p>
          <a:p>
            <a:pPr lvl="1"/>
            <a:r>
              <a:rPr lang="en-US" dirty="0" smtClean="0"/>
              <a:t>Uses real time </a:t>
            </a:r>
            <a:r>
              <a:rPr lang="en-US" dirty="0" err="1" smtClean="0"/>
              <a:t>FIFOs</a:t>
            </a:r>
            <a:r>
              <a:rPr lang="en-US" dirty="0" smtClean="0"/>
              <a:t> as a part of real time process</a:t>
            </a:r>
          </a:p>
          <a:p>
            <a:r>
              <a:rPr lang="en-US" dirty="0" smtClean="0"/>
              <a:t>Critical Concepts</a:t>
            </a:r>
          </a:p>
          <a:p>
            <a:pPr lvl="1"/>
            <a:r>
              <a:rPr lang="en-US" dirty="0" err="1" smtClean="0"/>
              <a:t>FIFOs</a:t>
            </a:r>
            <a:r>
              <a:rPr lang="en-US" dirty="0" smtClean="0"/>
              <a:t>, named, and unnamed pipes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using a USB drive in the Linux file system change the time required to move data between user space and kernel space?</a:t>
            </a:r>
          </a:p>
          <a:p>
            <a:r>
              <a:rPr lang="en-US" dirty="0" smtClean="0"/>
              <a:t>Why do this?</a:t>
            </a:r>
          </a:p>
          <a:p>
            <a:pPr lvl="1"/>
            <a:r>
              <a:rPr lang="en-US" dirty="0" smtClean="0"/>
              <a:t>Final product of trying to get a USB to work on that board in the lab.</a:t>
            </a:r>
          </a:p>
          <a:p>
            <a:pPr lvl="1"/>
            <a:r>
              <a:rPr lang="en-US" dirty="0" smtClean="0"/>
              <a:t>Understanding the fundamental nature of kernel and user space interactions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First Steps: The USB</a:t>
            </a:r>
          </a:p>
          <a:p>
            <a:pPr lvl="1"/>
            <a:r>
              <a:rPr lang="en-US" dirty="0" smtClean="0"/>
              <a:t>Loading the USB</a:t>
            </a:r>
          </a:p>
          <a:p>
            <a:pPr lvl="2"/>
            <a:r>
              <a:rPr lang="en-US" dirty="0" smtClean="0"/>
              <a:t>Module vs. kernel version</a:t>
            </a:r>
          </a:p>
          <a:p>
            <a:pPr lvl="2"/>
            <a:r>
              <a:rPr lang="en-US" dirty="0" smtClean="0"/>
              <a:t>Forced load</a:t>
            </a:r>
          </a:p>
          <a:p>
            <a:pPr lvl="2"/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Formatting the USB</a:t>
            </a:r>
          </a:p>
          <a:p>
            <a:pPr lvl="2"/>
            <a:r>
              <a:rPr lang="en-US" dirty="0" smtClean="0"/>
              <a:t>Available formats</a:t>
            </a:r>
          </a:p>
          <a:p>
            <a:pPr lvl="2"/>
            <a:r>
              <a:rPr lang="en-US" dirty="0" smtClean="0"/>
              <a:t>Partition Issues</a:t>
            </a:r>
          </a:p>
        </p:txBody>
      </p:sp>
      <p:pic>
        <p:nvPicPr>
          <p:cNvPr id="7" name="Picture 6" descr="ins_usb_txt.bmp"/>
          <p:cNvPicPr/>
          <p:nvPr/>
        </p:nvPicPr>
        <p:blipFill>
          <a:blip r:embed="rId2"/>
          <a:srcRect l="50335" r="40422" b="73843"/>
          <a:stretch>
            <a:fillRect/>
          </a:stretch>
        </p:blipFill>
        <p:spPr>
          <a:xfrm>
            <a:off x="4572000" y="1892301"/>
            <a:ext cx="3606800" cy="37845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endParaRPr lang="en-US" dirty="0"/>
          </a:p>
        </p:txBody>
      </p:sp>
      <p:pic>
        <p:nvPicPr>
          <p:cNvPr id="6" name="Picture 5" descr="ins_usb.bmp"/>
          <p:cNvPicPr/>
          <p:nvPr/>
        </p:nvPicPr>
        <p:blipFill>
          <a:blip r:embed="rId2"/>
          <a:srcRect l="50335" t="39546" r="13642" b="45948"/>
          <a:stretch>
            <a:fillRect/>
          </a:stretch>
        </p:blipFill>
        <p:spPr>
          <a:xfrm>
            <a:off x="1058862" y="1955801"/>
            <a:ext cx="7043738" cy="2730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Examination of Timestamps</a:t>
            </a:r>
          </a:p>
          <a:p>
            <a:pPr lvl="1"/>
            <a:r>
              <a:rPr lang="en-US" dirty="0" smtClean="0"/>
              <a:t>How does time to process change when…?</a:t>
            </a:r>
          </a:p>
          <a:p>
            <a:pPr lvl="2"/>
            <a:r>
              <a:rPr lang="en-US" dirty="0" smtClean="0"/>
              <a:t>USB is not installed into dev/rtf</a:t>
            </a:r>
          </a:p>
          <a:p>
            <a:pPr lvl="2"/>
            <a:r>
              <a:rPr lang="en-US" dirty="0" smtClean="0"/>
              <a:t>USB is installed into dev/rtf </a:t>
            </a:r>
          </a:p>
          <a:p>
            <a:pPr lvl="2"/>
            <a:r>
              <a:rPr lang="en-US" dirty="0" smtClean="0"/>
              <a:t>USB is installed and backups of the file transfer are made</a:t>
            </a:r>
          </a:p>
          <a:p>
            <a:r>
              <a:rPr lang="en-US" dirty="0" smtClean="0"/>
              <a:t>Three sets of trials, with six trials per set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9461" y="1761565"/>
            <a:ext cx="7581901" cy="475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bit">
  <a:themeElements>
    <a:clrScheme name="Orbit">
      <a:dk1>
        <a:srgbClr val="FFFFFF"/>
      </a:dk1>
      <a:lt1>
        <a:srgbClr val="000000"/>
      </a:lt1>
      <a:dk2>
        <a:srgbClr val="212C28"/>
      </a:dk2>
      <a:lt2>
        <a:srgbClr val="7C9BA5"/>
      </a:lt2>
      <a:accent1>
        <a:srgbClr val="F2D908"/>
      </a:accent1>
      <a:accent2>
        <a:srgbClr val="9DE61E"/>
      </a:accent2>
      <a:accent3>
        <a:srgbClr val="0D8BE6"/>
      </a:accent3>
      <a:accent4>
        <a:srgbClr val="C61B1B"/>
      </a:accent4>
      <a:accent5>
        <a:srgbClr val="E26F08"/>
      </a:accent5>
      <a:accent6>
        <a:srgbClr val="8D35D1"/>
      </a:accent6>
      <a:hlink>
        <a:srgbClr val="ECBF0B"/>
      </a:hlink>
      <a:folHlink>
        <a:srgbClr val="F4E5A8"/>
      </a:folHlink>
    </a:clrScheme>
    <a:fontScheme name="Orbit">
      <a:majorFont>
        <a:latin typeface="Candara"/>
        <a:ea typeface=""/>
        <a:cs typeface=""/>
        <a:font script="Jpan" typeface="ＭＳ Ｐゴシック"/>
      </a:majorFont>
      <a:minorFont>
        <a:latin typeface="Candara"/>
        <a:ea typeface=""/>
        <a:cs typeface=""/>
        <a:font script="Jpan" typeface="ＭＳ Ｐゴシック"/>
      </a:minorFont>
    </a:fontScheme>
    <a:fmtScheme name="Orbit">
      <a:fillStyleLst>
        <a:solidFill>
          <a:schemeClr val="phClr"/>
        </a:solidFill>
        <a:solidFill>
          <a:schemeClr val="phClr">
            <a:shade val="80000"/>
          </a:schemeClr>
        </a:solidFill>
        <a:gradFill rotWithShape="1">
          <a:gsLst>
            <a:gs pos="0">
              <a:schemeClr val="phClr">
                <a:shade val="30000"/>
                <a:satMod val="100000"/>
              </a:schemeClr>
            </a:gs>
            <a:gs pos="80000">
              <a:schemeClr val="phClr">
                <a:shade val="90000"/>
                <a:satMod val="100000"/>
              </a:schemeClr>
            </a:gs>
            <a:gs pos="100000">
              <a:schemeClr val="phClr">
                <a:tint val="9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762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28600" dist="38100" dir="5400000" sx="104000" sy="104000" algn="ctr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317500" dist="381000" dir="5400000" sx="90000" sy="2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etal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000"/>
                <a:lumMod val="80000"/>
              </a:schemeClr>
              <a:schemeClr val="phClr">
                <a:satMod val="360000"/>
                <a:lumMod val="14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Orbit.thmx</Template>
  <TotalTime>70</TotalTime>
  <Words>488</Words>
  <Application>Microsoft Macintosh PowerPoint</Application>
  <PresentationFormat>On-screen Show (4:3)</PresentationFormat>
  <Paragraphs>170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Orbit</vt:lpstr>
      <vt:lpstr>Final Project</vt:lpstr>
      <vt:lpstr>Outline</vt:lpstr>
      <vt:lpstr>Abstract</vt:lpstr>
      <vt:lpstr>Background</vt:lpstr>
      <vt:lpstr>Purpose</vt:lpstr>
      <vt:lpstr>Experimental</vt:lpstr>
      <vt:lpstr>Experimental</vt:lpstr>
      <vt:lpstr>Experimental</vt:lpstr>
      <vt:lpstr>Experimental</vt:lpstr>
      <vt:lpstr>Experimental</vt:lpstr>
      <vt:lpstr>Experimental</vt:lpstr>
      <vt:lpstr>Experimental</vt:lpstr>
      <vt:lpstr>Results</vt:lpstr>
      <vt:lpstr>Results</vt:lpstr>
      <vt:lpstr>Conclusions</vt:lpstr>
      <vt:lpstr>Conclusions</vt:lpstr>
      <vt:lpstr>Summary</vt:lpstr>
      <vt:lpstr>Questions?</vt:lpstr>
    </vt:vector>
  </TitlesOfParts>
  <Company>University of Missouri-Columbia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Project</dc:title>
  <dc:creator>Alexander Popp</dc:creator>
  <cp:lastModifiedBy>Alexander Popp</cp:lastModifiedBy>
  <cp:revision>2</cp:revision>
  <dcterms:created xsi:type="dcterms:W3CDTF">2010-05-02T22:30:46Z</dcterms:created>
  <dcterms:modified xsi:type="dcterms:W3CDTF">2010-05-02T23:41:05Z</dcterms:modified>
</cp:coreProperties>
</file>