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5" r:id="rId4"/>
    <p:sldId id="258" r:id="rId5"/>
    <p:sldId id="263" r:id="rId6"/>
    <p:sldId id="264" r:id="rId7"/>
    <p:sldId id="270" r:id="rId8"/>
    <p:sldId id="271" r:id="rId9"/>
    <p:sldId id="259" r:id="rId10"/>
    <p:sldId id="275" r:id="rId11"/>
    <p:sldId id="260" r:id="rId12"/>
    <p:sldId id="273" r:id="rId13"/>
    <p:sldId id="267" r:id="rId14"/>
    <p:sldId id="272" r:id="rId15"/>
    <p:sldId id="266" r:id="rId16"/>
    <p:sldId id="276" r:id="rId17"/>
    <p:sldId id="268" r:id="rId18"/>
    <p:sldId id="274" r:id="rId19"/>
    <p:sldId id="269" r:id="rId20"/>
    <p:sldId id="262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3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B5F2E4-6E4C-4D37-8DC5-747FDECC8994}" type="datetimeFigureOut">
              <a:rPr lang="en-US" smtClean="0"/>
              <a:pPr/>
              <a:t>5/14/2014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E9338-48C2-40F0-90EA-3C98523D5EA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B5F2E4-6E4C-4D37-8DC5-747FDECC8994}" type="datetimeFigureOut">
              <a:rPr lang="en-US" smtClean="0"/>
              <a:pPr/>
              <a:t>5/14/2014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E9338-48C2-40F0-90EA-3C98523D5EA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B5F2E4-6E4C-4D37-8DC5-747FDECC8994}" type="datetimeFigureOut">
              <a:rPr lang="en-US" smtClean="0"/>
              <a:pPr/>
              <a:t>5/14/2014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E9338-48C2-40F0-90EA-3C98523D5EA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B5F2E4-6E4C-4D37-8DC5-747FDECC8994}" type="datetimeFigureOut">
              <a:rPr lang="en-US" smtClean="0"/>
              <a:pPr/>
              <a:t>5/14/2014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E9338-48C2-40F0-90EA-3C98523D5EA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B5F2E4-6E4C-4D37-8DC5-747FDECC8994}" type="datetimeFigureOut">
              <a:rPr lang="en-US" smtClean="0"/>
              <a:pPr/>
              <a:t>5/14/2014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E9338-48C2-40F0-90EA-3C98523D5EA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B5F2E4-6E4C-4D37-8DC5-747FDECC8994}" type="datetimeFigureOut">
              <a:rPr lang="en-US" smtClean="0"/>
              <a:pPr/>
              <a:t>5/14/2014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E9338-48C2-40F0-90EA-3C98523D5EA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B5F2E4-6E4C-4D37-8DC5-747FDECC8994}" type="datetimeFigureOut">
              <a:rPr lang="en-US" smtClean="0"/>
              <a:pPr/>
              <a:t>5/14/2014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E9338-48C2-40F0-90EA-3C98523D5EA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B5F2E4-6E4C-4D37-8DC5-747FDECC8994}" type="datetimeFigureOut">
              <a:rPr lang="en-US" smtClean="0"/>
              <a:pPr/>
              <a:t>5/14/2014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E9338-48C2-40F0-90EA-3C98523D5EA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B5F2E4-6E4C-4D37-8DC5-747FDECC8994}" type="datetimeFigureOut">
              <a:rPr lang="en-US" smtClean="0"/>
              <a:pPr/>
              <a:t>5/14/2014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E9338-48C2-40F0-90EA-3C98523D5EA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B5F2E4-6E4C-4D37-8DC5-747FDECC8994}" type="datetimeFigureOut">
              <a:rPr lang="en-US" smtClean="0"/>
              <a:pPr/>
              <a:t>5/14/2014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E9338-48C2-40F0-90EA-3C98523D5EA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B5F2E4-6E4C-4D37-8DC5-747FDECC8994}" type="datetimeFigureOut">
              <a:rPr lang="en-US" smtClean="0"/>
              <a:pPr/>
              <a:t>5/14/2014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E9338-48C2-40F0-90EA-3C98523D5EA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B5F2E4-6E4C-4D37-8DC5-747FDECC8994}" type="datetimeFigureOut">
              <a:rPr lang="en-US" smtClean="0"/>
              <a:pPr/>
              <a:t>5/14/2014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2E9338-48C2-40F0-90EA-3C98523D5EA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Layout" Target="../slideLayouts/slideLayout2.xml"/><Relationship Id="rId1" Type="http://schemas.openxmlformats.org/officeDocument/2006/relationships/video" Target="file:///C:\Users\Dallas\Desktop\logicAnalyzer.wmv" TargetMode="Externa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Logic Analyzer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ECE-4220 Real-Time Embedded Systems</a:t>
            </a:r>
          </a:p>
          <a:p>
            <a:r>
              <a:rPr lang="en-US" dirty="0" smtClean="0"/>
              <a:t>Final Project</a:t>
            </a:r>
          </a:p>
          <a:p>
            <a:r>
              <a:rPr lang="en-US" dirty="0" smtClean="0"/>
              <a:t>Dallas Fletchall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Results</a:t>
            </a:r>
            <a:endParaRPr lang="en-US" dirty="0"/>
          </a:p>
        </p:txBody>
      </p:sp>
      <p:pic>
        <p:nvPicPr>
          <p:cNvPr id="4" name="logicAnalyzer.wmv">
            <a:hlinkClick r:id="" action="ppaction://media"/>
          </p:cNvPr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 cstate="print"/>
          <a:stretch>
            <a:fillRect/>
          </a:stretch>
        </p:blipFill>
        <p:spPr>
          <a:xfrm>
            <a:off x="1524000" y="1576388"/>
            <a:ext cx="6096000" cy="4572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video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Experiments/Discussion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en-US" sz="3800" b="1" dirty="0" smtClean="0"/>
              <a:t>Sample </a:t>
            </a:r>
            <a:r>
              <a:rPr lang="en-US" sz="3800" b="1" dirty="0" smtClean="0"/>
              <a:t>Rate</a:t>
            </a:r>
            <a:endParaRPr lang="en-US" sz="3800" b="1" dirty="0" smtClean="0"/>
          </a:p>
          <a:p>
            <a:pPr>
              <a:buNone/>
            </a:pPr>
            <a:r>
              <a:rPr lang="en-US" u="sng" dirty="0" smtClean="0"/>
              <a:t>Initial Implementation</a:t>
            </a:r>
          </a:p>
          <a:p>
            <a:r>
              <a:rPr lang="en-US" dirty="0" smtClean="0"/>
              <a:t>Server stored </a:t>
            </a:r>
            <a:r>
              <a:rPr lang="en-US" dirty="0" err="1" smtClean="0"/>
              <a:t>struct</a:t>
            </a:r>
            <a:r>
              <a:rPr lang="en-US" dirty="0" smtClean="0"/>
              <a:t> </a:t>
            </a:r>
            <a:r>
              <a:rPr lang="en-US" dirty="0" err="1" smtClean="0"/>
              <a:t>timeval</a:t>
            </a:r>
            <a:r>
              <a:rPr lang="en-US" dirty="0" smtClean="0"/>
              <a:t> and an </a:t>
            </a:r>
            <a:r>
              <a:rPr lang="en-US" dirty="0" err="1" smtClean="0"/>
              <a:t>int</a:t>
            </a:r>
            <a:r>
              <a:rPr lang="en-US" dirty="0" smtClean="0"/>
              <a:t> for each channel</a:t>
            </a:r>
          </a:p>
          <a:p>
            <a:r>
              <a:rPr lang="en-US" dirty="0" smtClean="0"/>
              <a:t>File was transmitted using system call, </a:t>
            </a:r>
            <a:r>
              <a:rPr lang="en-US" dirty="0" err="1" smtClean="0"/>
              <a:t>sendfile</a:t>
            </a:r>
            <a:r>
              <a:rPr lang="en-US" dirty="0" smtClean="0"/>
              <a:t>()</a:t>
            </a:r>
          </a:p>
          <a:p>
            <a:pPr>
              <a:buNone/>
            </a:pPr>
            <a:r>
              <a:rPr lang="en-US" u="sng" dirty="0" smtClean="0"/>
              <a:t>Advantages</a:t>
            </a:r>
          </a:p>
          <a:p>
            <a:r>
              <a:rPr lang="en-US" dirty="0" smtClean="0"/>
              <a:t>Removed unnecessary implementation details from client application</a:t>
            </a:r>
          </a:p>
          <a:p>
            <a:r>
              <a:rPr lang="en-US" dirty="0" err="1" smtClean="0"/>
              <a:t>sendfile</a:t>
            </a:r>
            <a:r>
              <a:rPr lang="en-US" dirty="0" smtClean="0"/>
              <a:t>(), according to man pages is supposed to be the most efficient way to transfer files </a:t>
            </a:r>
          </a:p>
          <a:p>
            <a:pPr>
              <a:buNone/>
            </a:pPr>
            <a:r>
              <a:rPr lang="en-US" u="sng" dirty="0" smtClean="0"/>
              <a:t>Disadvantages</a:t>
            </a:r>
          </a:p>
          <a:p>
            <a:r>
              <a:rPr lang="en-US" dirty="0" smtClean="0"/>
              <a:t>Storing to a file on </a:t>
            </a:r>
            <a:r>
              <a:rPr lang="en-US" dirty="0" err="1" smtClean="0"/>
              <a:t>rasperry</a:t>
            </a:r>
            <a:r>
              <a:rPr lang="en-US" dirty="0" smtClean="0"/>
              <a:t> pi is extremely slow.</a:t>
            </a:r>
          </a:p>
          <a:p>
            <a:pPr lvl="1"/>
            <a:r>
              <a:rPr lang="en-US" dirty="0" smtClean="0"/>
              <a:t>Writing to the file without sending restricted sampling rate to approximately 200k samples/sec</a:t>
            </a:r>
          </a:p>
          <a:p>
            <a:r>
              <a:rPr lang="en-US" dirty="0" smtClean="0"/>
              <a:t>Each GPIO was masked and shifted individually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Experiments/Discussion</a:t>
            </a:r>
            <a:endParaRPr lang="en-US" dirty="0"/>
          </a:p>
        </p:txBody>
      </p:sp>
      <p:pic>
        <p:nvPicPr>
          <p:cNvPr id="4" name="Content Placeholder 3" descr="writeToFile.png"/>
          <p:cNvPicPr>
            <a:picLocks noGrp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457200" y="1828800"/>
            <a:ext cx="6181725" cy="14478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989060" y="3276600"/>
            <a:ext cx="51180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Time Taken to Record 300k Samples to File on Server</a:t>
            </a:r>
            <a:endParaRPr lang="en-US" dirty="0"/>
          </a:p>
        </p:txBody>
      </p:sp>
      <p:grpSp>
        <p:nvGrpSpPr>
          <p:cNvPr id="8" name="Group 7"/>
          <p:cNvGrpSpPr/>
          <p:nvPr/>
        </p:nvGrpSpPr>
        <p:grpSpPr>
          <a:xfrm>
            <a:off x="2743200" y="4467225"/>
            <a:ext cx="5943600" cy="1769507"/>
            <a:chOff x="2743200" y="4467225"/>
            <a:chExt cx="5943600" cy="1769507"/>
          </a:xfrm>
        </p:grpSpPr>
        <p:pic>
          <p:nvPicPr>
            <p:cNvPr id="5" name="Picture 4" descr="writeToSocket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2743200" y="4467225"/>
              <a:ext cx="5943600" cy="1400175"/>
            </a:xfrm>
            <a:prstGeom prst="rect">
              <a:avLst/>
            </a:prstGeom>
          </p:spPr>
        </p:pic>
        <p:sp>
          <p:nvSpPr>
            <p:cNvPr id="7" name="TextBox 6"/>
            <p:cNvSpPr txBox="1"/>
            <p:nvPr/>
          </p:nvSpPr>
          <p:spPr>
            <a:xfrm>
              <a:off x="3471213" y="5867400"/>
              <a:ext cx="448757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Time Taken to Send 300k Samples over Socket</a:t>
              </a:r>
              <a:endParaRPr lang="en-US" dirty="0"/>
            </a:p>
          </p:txBody>
        </p:sp>
      </p:grpSp>
      <p:sp>
        <p:nvSpPr>
          <p:cNvPr id="9" name="TextBox 8"/>
          <p:cNvSpPr txBox="1"/>
          <p:nvPr/>
        </p:nvSpPr>
        <p:spPr>
          <a:xfrm>
            <a:off x="4398528" y="3810000"/>
            <a:ext cx="4782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VS.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Experiments/Discussion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en-US" b="1" dirty="0" err="1" smtClean="0"/>
              <a:t>WiringPi</a:t>
            </a:r>
            <a:endParaRPr lang="en-US" b="1" dirty="0" smtClean="0"/>
          </a:p>
          <a:p>
            <a:r>
              <a:rPr lang="en-US" dirty="0" smtClean="0"/>
              <a:t>Open source library</a:t>
            </a:r>
          </a:p>
          <a:p>
            <a:r>
              <a:rPr lang="en-US" dirty="0" smtClean="0"/>
              <a:t>Easy access to GPIO pins and special functions</a:t>
            </a:r>
          </a:p>
          <a:p>
            <a:pPr>
              <a:buNone/>
            </a:pPr>
            <a:r>
              <a:rPr lang="en-US" u="sng" dirty="0" smtClean="0"/>
              <a:t>Problems</a:t>
            </a:r>
          </a:p>
          <a:p>
            <a:r>
              <a:rPr lang="en-US" dirty="0" smtClean="0"/>
              <a:t>To support all versions of raspberry pi, conditional statements for board revision and pin numbering scheme are used</a:t>
            </a:r>
          </a:p>
          <a:p>
            <a:r>
              <a:rPr lang="en-US" dirty="0" smtClean="0"/>
              <a:t>GPIO read entails bit masking and shifting, returning a single pin value.</a:t>
            </a:r>
          </a:p>
          <a:p>
            <a:r>
              <a:rPr lang="en-US" dirty="0" smtClean="0"/>
              <a:t>8 reads necessary to determine channel values compounded unnecessary instructions </a:t>
            </a:r>
          </a:p>
          <a:p>
            <a:r>
              <a:rPr lang="en-US" dirty="0" err="1" smtClean="0"/>
              <a:t>WiringPi</a:t>
            </a:r>
            <a:r>
              <a:rPr lang="en-US" dirty="0" smtClean="0"/>
              <a:t> renamed the GPIO pins to ease use, but consecutive pins were not necessarily consecutive in the GPIO level register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Experiments/Discussion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u="sng" dirty="0" err="1" smtClean="0"/>
              <a:t>WiringPi</a:t>
            </a:r>
            <a:r>
              <a:rPr lang="en-US" u="sng" dirty="0" smtClean="0"/>
              <a:t> </a:t>
            </a:r>
            <a:r>
              <a:rPr lang="en-US" u="sng" dirty="0" err="1" smtClean="0"/>
              <a:t>Pinout</a:t>
            </a:r>
            <a:r>
              <a:rPr lang="en-US" u="sng" dirty="0" smtClean="0"/>
              <a:t> Scheme</a:t>
            </a:r>
            <a:endParaRPr lang="en-US" u="sng" dirty="0"/>
          </a:p>
        </p:txBody>
      </p:sp>
      <p:pic>
        <p:nvPicPr>
          <p:cNvPr id="5" name="Picture 4" descr="WiringPi-GPIO-Pinout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09600" y="2209801"/>
            <a:ext cx="8001000" cy="3581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609601" y="5791200"/>
            <a:ext cx="8001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Henderson, Gordon.  </a:t>
            </a:r>
            <a:r>
              <a:rPr lang="en-US" dirty="0" err="1" smtClean="0"/>
              <a:t>WiringPi</a:t>
            </a:r>
            <a:r>
              <a:rPr lang="en-US" dirty="0" smtClean="0"/>
              <a:t> </a:t>
            </a:r>
            <a:r>
              <a:rPr lang="en-US" dirty="0" err="1" smtClean="0"/>
              <a:t>pinout</a:t>
            </a:r>
            <a:r>
              <a:rPr lang="en-US" dirty="0" smtClean="0"/>
              <a:t> scheme. [Table].  </a:t>
            </a:r>
          </a:p>
          <a:p>
            <a:pPr algn="ctr"/>
            <a:r>
              <a:rPr lang="en-US" dirty="0" smtClean="0"/>
              <a:t>Retrieved </a:t>
            </a:r>
            <a:r>
              <a:rPr lang="en-US" dirty="0" smtClean="0"/>
              <a:t>from : http://wiringpi.com/pins/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Experiments/Discussion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en-US" b="1" dirty="0" smtClean="0"/>
              <a:t>Sample </a:t>
            </a:r>
            <a:r>
              <a:rPr lang="en-US" b="1" dirty="0" smtClean="0"/>
              <a:t>Rate</a:t>
            </a:r>
            <a:endParaRPr lang="en-US" b="1" dirty="0" smtClean="0"/>
          </a:p>
          <a:p>
            <a:pPr>
              <a:buNone/>
            </a:pPr>
            <a:r>
              <a:rPr lang="en-US" u="sng" dirty="0" smtClean="0"/>
              <a:t>Improvement</a:t>
            </a:r>
          </a:p>
          <a:p>
            <a:r>
              <a:rPr lang="en-US" dirty="0" smtClean="0"/>
              <a:t>Remove calls to </a:t>
            </a:r>
            <a:r>
              <a:rPr lang="en-US" dirty="0" err="1" smtClean="0"/>
              <a:t>wiringPi</a:t>
            </a:r>
            <a:r>
              <a:rPr lang="en-US" dirty="0" smtClean="0"/>
              <a:t> API</a:t>
            </a:r>
          </a:p>
          <a:p>
            <a:r>
              <a:rPr lang="en-US" dirty="0" smtClean="0"/>
              <a:t>Read and store the entire GPIO level register</a:t>
            </a:r>
          </a:p>
          <a:p>
            <a:pPr>
              <a:buNone/>
            </a:pPr>
            <a:r>
              <a:rPr lang="en-US" u="sng" dirty="0" smtClean="0"/>
              <a:t>Advantages</a:t>
            </a:r>
          </a:p>
          <a:p>
            <a:r>
              <a:rPr lang="en-US" dirty="0" smtClean="0"/>
              <a:t>Register could be read and stored, handling masking and shifting after sampling</a:t>
            </a:r>
          </a:p>
          <a:p>
            <a:r>
              <a:rPr lang="en-US" dirty="0" smtClean="0"/>
              <a:t>Removes all conditional statements</a:t>
            </a:r>
          </a:p>
          <a:p>
            <a:r>
              <a:rPr lang="en-US" dirty="0" smtClean="0"/>
              <a:t>Removes need to read register value, masking, and shifting for each pin individually</a:t>
            </a:r>
          </a:p>
          <a:p>
            <a:pPr>
              <a:buNone/>
            </a:pPr>
            <a:r>
              <a:rPr lang="en-US" u="sng" dirty="0" smtClean="0"/>
              <a:t>Disadvantages</a:t>
            </a:r>
          </a:p>
          <a:p>
            <a:r>
              <a:rPr lang="en-US" dirty="0" smtClean="0"/>
              <a:t>Difficulty setting the pin function, such as input/output, special function selection, pull-up/pull-down resistor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Experiments/Discussion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en-US" dirty="0" smtClean="0"/>
              <a:t>Implications of GPIO Selection</a:t>
            </a:r>
          </a:p>
          <a:p>
            <a:pPr>
              <a:buNone/>
            </a:pPr>
            <a:r>
              <a:rPr lang="en-US" dirty="0" smtClean="0"/>
              <a:t>Advantages</a:t>
            </a:r>
          </a:p>
          <a:p>
            <a:r>
              <a:rPr lang="en-US" dirty="0" smtClean="0"/>
              <a:t>Selecting 2 separate consecutive four pins allowed for less computation to mask and shift</a:t>
            </a:r>
          </a:p>
          <a:p>
            <a:r>
              <a:rPr lang="en-US" dirty="0" smtClean="0"/>
              <a:t>Required less pins without need for SPI connections</a:t>
            </a:r>
          </a:p>
          <a:p>
            <a:pPr>
              <a:buNone/>
            </a:pPr>
            <a:r>
              <a:rPr lang="en-US" dirty="0" smtClean="0"/>
              <a:t>Disadvantages</a:t>
            </a:r>
          </a:p>
          <a:p>
            <a:r>
              <a:rPr lang="en-US" dirty="0" smtClean="0"/>
              <a:t>Serial Peripheral Interface pins were unavailable for use</a:t>
            </a:r>
          </a:p>
          <a:p>
            <a:pPr lvl="1"/>
            <a:r>
              <a:rPr lang="en-US" dirty="0" smtClean="0"/>
              <a:t>Software mimicked this interface to allow for communications with DAC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Experiments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US" b="1" dirty="0" smtClean="0"/>
              <a:t>Sample Rate Experiments</a:t>
            </a:r>
          </a:p>
          <a:p>
            <a:pPr>
              <a:buNone/>
            </a:pPr>
            <a:r>
              <a:rPr lang="en-US" u="sng" dirty="0" smtClean="0"/>
              <a:t>Transmit Package Size</a:t>
            </a:r>
          </a:p>
          <a:p>
            <a:r>
              <a:rPr lang="en-US" dirty="0" smtClean="0"/>
              <a:t>Create a buffer of multiple GPIO level register values and send buffer over the socket</a:t>
            </a:r>
          </a:p>
          <a:p>
            <a:pPr>
              <a:buNone/>
            </a:pPr>
            <a:r>
              <a:rPr lang="en-US" u="sng" dirty="0" smtClean="0"/>
              <a:t>Advantage</a:t>
            </a:r>
          </a:p>
          <a:p>
            <a:r>
              <a:rPr lang="en-US" dirty="0" smtClean="0"/>
              <a:t>Maximum number of samples able to be recorded, approximately 400k samples/sec</a:t>
            </a:r>
          </a:p>
          <a:p>
            <a:pPr>
              <a:buNone/>
            </a:pPr>
            <a:r>
              <a:rPr lang="en-US" u="sng" dirty="0" smtClean="0"/>
              <a:t>Disadvantage</a:t>
            </a:r>
          </a:p>
          <a:p>
            <a:r>
              <a:rPr lang="en-US" dirty="0" smtClean="0"/>
              <a:t>Increased samples were in bursts, with gaps in recorded data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Experiments</a:t>
            </a:r>
            <a:endParaRPr lang="en-US" dirty="0"/>
          </a:p>
        </p:txBody>
      </p:sp>
      <p:pic>
        <p:nvPicPr>
          <p:cNvPr id="12" name="Picture 11" descr="dataBurstText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638800" y="1600200"/>
            <a:ext cx="3000375" cy="1581150"/>
          </a:xfrm>
          <a:prstGeom prst="rect">
            <a:avLst/>
          </a:prstGeom>
        </p:spPr>
      </p:pic>
      <p:pic>
        <p:nvPicPr>
          <p:cNvPr id="13" name="Picture 12" descr="dataBurst3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81000" y="1371600"/>
            <a:ext cx="5181600" cy="4343400"/>
          </a:xfrm>
          <a:prstGeom prst="rect">
            <a:avLst/>
          </a:prstGeom>
        </p:spPr>
      </p:pic>
      <p:sp>
        <p:nvSpPr>
          <p:cNvPr id="14" name="Frame 13"/>
          <p:cNvSpPr/>
          <p:nvPr/>
        </p:nvSpPr>
        <p:spPr>
          <a:xfrm>
            <a:off x="533400" y="1981200"/>
            <a:ext cx="1905000" cy="3657600"/>
          </a:xfrm>
          <a:prstGeom prst="fra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cxnSp>
        <p:nvCxnSpPr>
          <p:cNvPr id="16" name="Straight Arrow Connector 15"/>
          <p:cNvCxnSpPr/>
          <p:nvPr/>
        </p:nvCxnSpPr>
        <p:spPr>
          <a:xfrm>
            <a:off x="2438400" y="4419600"/>
            <a:ext cx="3352800" cy="762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5715000" y="3505200"/>
            <a:ext cx="3127908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Example of gaps in collection</a:t>
            </a:r>
          </a:p>
          <a:p>
            <a:r>
              <a:rPr lang="en-US" dirty="0" smtClean="0"/>
              <a:t>using multiple register readings</a:t>
            </a:r>
          </a:p>
          <a:p>
            <a:r>
              <a:rPr lang="en-US" dirty="0" smtClean="0"/>
              <a:t> sent over the network. </a:t>
            </a:r>
          </a:p>
          <a:p>
            <a:r>
              <a:rPr lang="en-US" dirty="0" smtClean="0"/>
              <a:t>The text above is the file being</a:t>
            </a:r>
          </a:p>
          <a:p>
            <a:r>
              <a:rPr lang="en-US" dirty="0" smtClean="0"/>
              <a:t>p</a:t>
            </a:r>
            <a:r>
              <a:rPr lang="en-US" dirty="0" smtClean="0"/>
              <a:t>lotted.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Experiments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b="1" dirty="0" smtClean="0"/>
              <a:t>Sample Rate Experiments</a:t>
            </a:r>
          </a:p>
          <a:p>
            <a:pPr>
              <a:buNone/>
            </a:pPr>
            <a:r>
              <a:rPr lang="en-US" u="sng" dirty="0" smtClean="0"/>
              <a:t>Estimate Time of Sample</a:t>
            </a:r>
          </a:p>
          <a:p>
            <a:r>
              <a:rPr lang="en-US" dirty="0" smtClean="0"/>
              <a:t>Determine sample time by equally spacing samples across total time to record all samples</a:t>
            </a:r>
          </a:p>
          <a:p>
            <a:pPr>
              <a:buNone/>
            </a:pPr>
            <a:r>
              <a:rPr lang="en-US" u="sng" dirty="0" smtClean="0"/>
              <a:t>Advantages</a:t>
            </a:r>
          </a:p>
          <a:p>
            <a:r>
              <a:rPr lang="en-US" dirty="0" smtClean="0"/>
              <a:t>Package size decreased</a:t>
            </a:r>
          </a:p>
          <a:p>
            <a:r>
              <a:rPr lang="en-US" dirty="0" smtClean="0"/>
              <a:t>Times can be calculated after sample collection</a:t>
            </a:r>
          </a:p>
          <a:p>
            <a:pPr>
              <a:buNone/>
            </a:pPr>
            <a:r>
              <a:rPr lang="en-US" u="sng" dirty="0" smtClean="0"/>
              <a:t>Disadvantages</a:t>
            </a:r>
          </a:p>
          <a:p>
            <a:r>
              <a:rPr lang="en-US" dirty="0" smtClean="0"/>
              <a:t>Sample time accuracy not guaranteed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Objectives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Determine Logic Level of multiple signals</a:t>
            </a:r>
          </a:p>
          <a:p>
            <a:r>
              <a:rPr lang="en-US" dirty="0" smtClean="0"/>
              <a:t>Graphical Display of Results</a:t>
            </a:r>
          </a:p>
          <a:p>
            <a:pPr lvl="1"/>
            <a:r>
              <a:rPr lang="en-US" dirty="0" smtClean="0"/>
              <a:t>Tabular formatted data is hard to quickly interpret</a:t>
            </a:r>
          </a:p>
          <a:p>
            <a:pPr lvl="1"/>
            <a:r>
              <a:rPr lang="en-US" dirty="0" smtClean="0"/>
              <a:t>Signal labeling improves the ease in determining system performance</a:t>
            </a:r>
          </a:p>
          <a:p>
            <a:r>
              <a:rPr lang="en-US" dirty="0" smtClean="0"/>
              <a:t>Adjustable voltage levels</a:t>
            </a:r>
          </a:p>
          <a:p>
            <a:pPr lvl="1"/>
            <a:r>
              <a:rPr lang="en-US" dirty="0" smtClean="0"/>
              <a:t>Allow for multiple systems with different thresholds to be analyzed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n-US" u="sng" dirty="0" smtClean="0"/>
              <a:t>Failures</a:t>
            </a:r>
          </a:p>
          <a:p>
            <a:r>
              <a:rPr lang="en-US" dirty="0" smtClean="0"/>
              <a:t>Sampling rate is too slow for use with serial data transfer</a:t>
            </a:r>
          </a:p>
          <a:p>
            <a:r>
              <a:rPr lang="en-US" dirty="0" smtClean="0"/>
              <a:t>Real-Time system would improve due to accurate spacing between recordings.  </a:t>
            </a:r>
          </a:p>
          <a:p>
            <a:r>
              <a:rPr lang="en-US" dirty="0" smtClean="0"/>
              <a:t>Long interval sampling reduces accuracy</a:t>
            </a:r>
          </a:p>
          <a:p>
            <a:pPr>
              <a:buNone/>
            </a:pPr>
            <a:r>
              <a:rPr lang="en-US" u="sng" dirty="0" smtClean="0"/>
              <a:t>Successes</a:t>
            </a:r>
          </a:p>
          <a:p>
            <a:r>
              <a:rPr lang="en-US" dirty="0" smtClean="0"/>
              <a:t>Data was able to be plotted graphically</a:t>
            </a:r>
          </a:p>
          <a:p>
            <a:r>
              <a:rPr lang="en-US" dirty="0" smtClean="0"/>
              <a:t>Correct collection and display of data</a:t>
            </a:r>
          </a:p>
          <a:p>
            <a:r>
              <a:rPr lang="en-US" dirty="0" smtClean="0"/>
              <a:t>Increased sampling rate can be achieved for small time intervals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Implementation</a:t>
            </a:r>
            <a:endParaRPr lang="en-US" dirty="0"/>
          </a:p>
        </p:txBody>
      </p:sp>
      <p:pic>
        <p:nvPicPr>
          <p:cNvPr id="5" name="Picture 4" descr="ServerClientModel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248400" y="1447800"/>
            <a:ext cx="2010056" cy="4401165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685800" y="1600200"/>
            <a:ext cx="571500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Client-Server Model Responsibilities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 smtClean="0"/>
              <a:t>Client</a:t>
            </a:r>
          </a:p>
          <a:p>
            <a:pPr marL="800100" lvl="1" indent="-342900">
              <a:buFont typeface="Arial" pitchFamily="34" charset="0"/>
              <a:buChar char="•"/>
            </a:pPr>
            <a:r>
              <a:rPr lang="en-US" dirty="0" smtClean="0"/>
              <a:t>Requests data collection to begin</a:t>
            </a:r>
          </a:p>
          <a:p>
            <a:pPr marL="800100" lvl="1" indent="-342900">
              <a:buFont typeface="Arial" pitchFamily="34" charset="0"/>
              <a:buChar char="•"/>
            </a:pPr>
            <a:r>
              <a:rPr lang="en-US" dirty="0" smtClean="0"/>
              <a:t>Requests changes in voltage thresholds</a:t>
            </a:r>
          </a:p>
          <a:p>
            <a:pPr marL="800100" lvl="1" indent="-342900">
              <a:buFont typeface="Arial" pitchFamily="34" charset="0"/>
              <a:buChar char="•"/>
            </a:pPr>
            <a:r>
              <a:rPr lang="en-US" dirty="0" smtClean="0"/>
              <a:t>Display data graphically using </a:t>
            </a:r>
            <a:r>
              <a:rPr lang="en-US" dirty="0" err="1" smtClean="0"/>
              <a:t>GnuPlot</a:t>
            </a:r>
            <a:r>
              <a:rPr lang="en-US" dirty="0" smtClean="0"/>
              <a:t> Software</a:t>
            </a:r>
          </a:p>
          <a:p>
            <a:pPr marL="800100" lvl="1" indent="-342900">
              <a:buFont typeface="Arial" pitchFamily="34" charset="0"/>
              <a:buChar char="•"/>
            </a:pPr>
            <a:r>
              <a:rPr lang="en-US" dirty="0" smtClean="0"/>
              <a:t>Responsible for user interface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 smtClean="0"/>
              <a:t>Server</a:t>
            </a:r>
          </a:p>
          <a:p>
            <a:pPr marL="800100" lvl="1" indent="-342900">
              <a:buFont typeface="Arial" pitchFamily="34" charset="0"/>
              <a:buChar char="•"/>
            </a:pPr>
            <a:r>
              <a:rPr lang="en-US" dirty="0" smtClean="0"/>
              <a:t>Respond to requests from Client</a:t>
            </a:r>
          </a:p>
          <a:p>
            <a:pPr marL="800100" lvl="1" indent="-342900">
              <a:buFont typeface="Arial" pitchFamily="34" charset="0"/>
              <a:buChar char="•"/>
            </a:pPr>
            <a:r>
              <a:rPr lang="en-US" dirty="0" smtClean="0"/>
              <a:t>Collect data on the GPIO pins and send across network</a:t>
            </a:r>
          </a:p>
          <a:p>
            <a:pPr marL="800100" lvl="1" indent="-342900">
              <a:buFont typeface="Arial" pitchFamily="34" charset="0"/>
              <a:buChar char="•"/>
            </a:pPr>
            <a:r>
              <a:rPr lang="en-US" dirty="0" smtClean="0"/>
              <a:t>Reformat voltage change requests for DACs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 smtClean="0"/>
              <a:t>Signal Conditioning</a:t>
            </a:r>
          </a:p>
          <a:p>
            <a:pPr marL="800100" lvl="1" indent="-342900">
              <a:buFont typeface="Arial" pitchFamily="34" charset="0"/>
              <a:buChar char="•"/>
            </a:pPr>
            <a:r>
              <a:rPr lang="en-US" dirty="0" smtClean="0"/>
              <a:t>Provide high impedance while sampling input signals</a:t>
            </a:r>
          </a:p>
          <a:p>
            <a:pPr marL="800100" lvl="1" indent="-342900">
              <a:buFont typeface="Arial" pitchFamily="34" charset="0"/>
              <a:buChar char="•"/>
            </a:pPr>
            <a:r>
              <a:rPr lang="en-US" dirty="0" smtClean="0"/>
              <a:t>Provide variable voltages to comparator circuits</a:t>
            </a:r>
          </a:p>
          <a:p>
            <a:pPr marL="800100" lvl="1" indent="-342900">
              <a:buFont typeface="Arial" pitchFamily="34" charset="0"/>
              <a:buChar char="•"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Implementation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6248400" cy="2286000"/>
          </a:xfrm>
        </p:spPr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en-US" b="1" dirty="0" smtClean="0"/>
              <a:t>Signal Conditioning</a:t>
            </a:r>
          </a:p>
          <a:p>
            <a:r>
              <a:rPr lang="en-US" dirty="0" smtClean="0"/>
              <a:t>Provide high impedance to input signal</a:t>
            </a:r>
          </a:p>
          <a:p>
            <a:pPr lvl="1"/>
            <a:r>
              <a:rPr lang="en-US" dirty="0" smtClean="0"/>
              <a:t>Reduces the loading effect from measuring the signal</a:t>
            </a:r>
          </a:p>
          <a:p>
            <a:r>
              <a:rPr lang="en-US" dirty="0" smtClean="0"/>
              <a:t>Limit the voltage output</a:t>
            </a:r>
          </a:p>
          <a:p>
            <a:pPr lvl="1"/>
            <a:r>
              <a:rPr lang="en-US" dirty="0" smtClean="0"/>
              <a:t>Ensure voltage input to data collection server is within tolerance</a:t>
            </a:r>
          </a:p>
          <a:p>
            <a:r>
              <a:rPr lang="en-US" dirty="0" smtClean="0"/>
              <a:t>Allow for comparison for voltages outside tolerance of data collection Server</a:t>
            </a:r>
            <a:endParaRPr lang="en-US" dirty="0"/>
          </a:p>
        </p:txBody>
      </p:sp>
      <p:pic>
        <p:nvPicPr>
          <p:cNvPr id="4" name="Picture 3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0" y="4038600"/>
            <a:ext cx="4191635" cy="23355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4" descr="ServerClientModel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858000" y="1371600"/>
            <a:ext cx="2010056" cy="4401165"/>
          </a:xfrm>
          <a:prstGeom prst="rect">
            <a:avLst/>
          </a:prstGeom>
        </p:spPr>
      </p:pic>
      <p:cxnSp>
        <p:nvCxnSpPr>
          <p:cNvPr id="11" name="Straight Arrow Connector 10"/>
          <p:cNvCxnSpPr/>
          <p:nvPr/>
        </p:nvCxnSpPr>
        <p:spPr>
          <a:xfrm flipH="1">
            <a:off x="5715000" y="4343400"/>
            <a:ext cx="1600200" cy="609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Implementation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6324600" cy="3200400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en-US" b="1" dirty="0" smtClean="0"/>
              <a:t>Server Hardware</a:t>
            </a:r>
          </a:p>
          <a:p>
            <a:r>
              <a:rPr lang="en-US" dirty="0" smtClean="0"/>
              <a:t>Raspberry Pi chosen as data collection server</a:t>
            </a:r>
          </a:p>
          <a:p>
            <a:pPr lvl="1"/>
            <a:r>
              <a:rPr lang="en-US" dirty="0" smtClean="0"/>
              <a:t>Has 700Mhz processing core</a:t>
            </a:r>
          </a:p>
          <a:p>
            <a:pPr lvl="1"/>
            <a:r>
              <a:rPr lang="en-US" dirty="0" smtClean="0"/>
              <a:t>Less than $40 cost</a:t>
            </a:r>
          </a:p>
          <a:p>
            <a:pPr lvl="1"/>
            <a:r>
              <a:rPr lang="en-US" dirty="0" smtClean="0"/>
              <a:t>Available Linux Distributions to handle system calls, and decrease development time</a:t>
            </a:r>
          </a:p>
          <a:p>
            <a:pPr lvl="1"/>
            <a:r>
              <a:rPr lang="en-US" dirty="0" smtClean="0"/>
              <a:t>Well documented on the web</a:t>
            </a:r>
          </a:p>
          <a:p>
            <a:pPr lvl="1"/>
            <a:r>
              <a:rPr lang="en-US" dirty="0" smtClean="0"/>
              <a:t>16 general purpose input/output (GPIO) pins</a:t>
            </a:r>
          </a:p>
        </p:txBody>
      </p:sp>
      <p:pic>
        <p:nvPicPr>
          <p:cNvPr id="4" name="Picture 3" descr="ServerClientModel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781800" y="1524000"/>
            <a:ext cx="2010056" cy="4401165"/>
          </a:xfrm>
          <a:prstGeom prst="rect">
            <a:avLst/>
          </a:prstGeom>
          <a:solidFill>
            <a:srgbClr val="FF0000"/>
          </a:solidFill>
        </p:spPr>
      </p:pic>
      <p:sp>
        <p:nvSpPr>
          <p:cNvPr id="12290" name="AutoShape 2" descr="data:image/jpeg;base64,/9j/4AAQSkZJRgABAQAAAQABAAD/2wCEAAkGBwgHBgkIBwgKCgkLDRYPDQwMDRsUFRAWIB0iIiAdHx8kKDQsJCYxJx8fLT0tMTU3Ojo6Iys/RD84QzQ5OjcBCgoKDQwNGg8PGjclHyU3Nzc3Nzc3Nzc3Nzc3Nzc3Nzc3Nzc3Nzc3Nzc3Nzc3Nzc3Nzc3Nzc3Nzc3Nzc3Nzc3N//AABEIAI8AwAMBIgACEQEDEQH/xAAbAAACAgMBAAAAAAAAAAAAAAAABQQGAQMHAv/EAEIQAAIBAwMBBgMGAwQIBwAAAAECAwAEEQUSITEGEyJBUWEUcYEjMkKRocEHM/AVk7HRFjRSU2KS0uEkJUNyc4Ki/8QAGQEAAwEBAQAAAAAAAAAAAAAAAAECAwQF/8QALREAAgIBAwQBAQcFAAAAAAAAAAECEQMSITEEE0FRIhQFQlKRobHBJDJhcYH/2gAMAwEAAhEDEQA/AOxUVmigAooooAKzRRmgArDVnNeWPFAHgnFG+tM0yp1qK94gpWVVjFWBrZml1rcrI3Fae0N9c2VtC1qwDPKiEsM8FgD+hNF7CrccV560gsLm8u7XULx7t4zboTHEqrsyAeTkE+XrTOxuTcWME7NkyRhjj1xQnYNE2itKyDNbHlSNN0jqi+bMcAUxHqitS3MDHwzwn5SA1tFAGaKKKACiiigAooooA0s2KjPfRRnlxW2bLKcUiuYyGYHrUydFqNmzUu1djYTJFIJXZl3fZrnjpUQdudPP/pXP91VG7axudTtyiRkC3fJlQMvOeOc8+nvVetopI/gjtgBUnh4h4OT/ADOPyznipTbMWpNupHXP9ONP/wB1c/3VYHbnTf8AYuP7uuRCCT4aMd0mBMWVTENw5HJ4+77dOvFF2rtHdtIolzKCQieJ/CeVwPu/5inv7DRP8R13/TnTB1S5Hzirye2+msOEuP7uuSTCRpb1nSJt6LkpCMOd34Bjj3xjoayRIrriOMn4XaT3fG3A8PT7/wCvvSt+xaZ/iOnXXbDTz+Gf6xmoE3bPTolYusyhfvExniqFHlfhGMUCMkTKCYsgfe+/xy3XGc44rXaxSXNo0MaA5DsF2gOOVPiJ+XmfI1LX+RvuJf3HR7PtzpsaNPsnMSnxOsfA+Zra3a/Te0ksFtYGUuksbHeuBwwrnbFbTTmtr64ltu+L4h7sEMBxknqOQBj3q+/w10jTX7P2941lD8UXYGYLhjg+ornz9R2IXLgMLnOfJZdHB/sfV9o52MB/ymkOjdqrc2ENrEQskI2MrkDnn1+RqwQ23w7ThJD3dyQJIwAFxjHz6e9c/wD4maRY6cdL/s22SF52l3spILdOpPzNZYvtHDlkscOTfNjlBaiwDt1p0NwY55WDK204Xzpd2w7WaZrXZ97O0kcyu6HDoQMA5PNUjU5VvJbV47K2tRFGsbNbrw7Dq7erH+jWxI0fuvAvj6498V3423yZK9W5K0Sezs9MvYrliLiRQE2jdnn18q6bYdudHkjWCF5XkjjG5RG2cDA/xxXI3jVJ9gUckjH70x7NzyWWoXFzD96OAnzwfGg59ua0JyS0wcjqMfbXTpS/dpO+wZYLGTgetZXtnp7JvSK5KnowiJBqrWt0Gtt/cTI3cSHPcsVl8ic85wfPyyBWnS5JIbawMClshhko2B1zjCnd1Of2pb+zhXUTfn9C/wCla/Z6pOIYEnVim9e8j2gj1H501qjdjZll1a32oy7LIqCY2XcvhwRnqOvT3q80J2deCbnF2FFFFM2PGzikmoqFmYe1PvI0j1P+eflUS4LhyUbtLeJY30MzxNIpiZCquVIyeuR9ar1lcRG7wRKe9cBAGyT4hgH6ZFOu2MU0s0PcwzSgA57pC2OfPFJls7u3sjILO476Usi/YN4FxyTx55x8s0QXxPB6lzWeVcWTopmgliUjvxmEhw/31JfHl0PH5ZrZp17FYxwS3qPJGqRuzZ3ZG30PrkflTa00CyFjay3V3NGzRxg7zjGQTjk9RzSftXBa21qIrEbh3KjCMWyefMk+WOKTIlKe1GrS9c0e4nPx899BAMCMwg5JOck49P3r3rep2cInl0iaSWGNlWIncCWyOTn2yfn860aX2RjmtNLdr0xNdxSlg5HgK7iPpwtTrHTZdN0uJUh+LlvkaQxqpYKVOMD18j+ftS8HfLHhWJLmjGvw6bLp8dxbi6SWZVk7wq6hwwGTy5H4gcAD9qQ2fcXV3MVvJXRGOFWHuzImBzkHg+X160+1AvDY2pVraKUEBoUttjgY4zknIBAGMDkVJe6g4aDUIFKneGjslRgfEefCeM4HnRJXwCz4k22ik9pbY74+47wRFjtWQ8jgf9zXVv4XR7Ox1nzkszsc+XiPFUXtIDqd0jwzPdyFcynuwmDwB0A/CBTjRe0Gt6LpkdrBo6tFHlg5Rsc+fpXF1vTSzY1GPNjwdbjhmk3x+Z0F3J7vjq4FUz+KbSxyaObcMZMyBQi5YnKcD86U6br2pQ6pHPMHVGH2pm3svA4OM8eXr51A7YdoJNdvraCURiC3+68QIaQNjPB6dMV5/R/Z2Tp8qlJ2ej9ZizxqIsFokzDxbZc5YSt4m88AD+ualKiC8QRk/D7N3PUNke/TrT9IylhDtRVK2iSAkjcvPBI+mPTKn1rN3a2A+DaOK3WcwIG2xI25uS+eDjy448696Pxs5XniptPkr7yQXLyxiMpIqlt7c5OPCD068VP7KRh55RJOkM0imME5AGZlCnPnx5U71XTtLgQlbeKO5ZowVJwT4cnjn88enSl0WmRyW1omkRH4o3sfeMoPhXg8gdBu88VbYTyxmtPssV3FPptvagXFpMGjmtQcMpG8hmz75AqNpiXUV1ZWbNaxNEk7QtI+7cGGGGF6nrULtjp1+llakTNkXA2GUBcMPPny5HPStcj3992g05UknkVBI+A0b7VKEEjZnrx1qfFmKje/D9Fo7NW0trrdtFLLBMsenhY5IQQGUH386uIqn9lWZNW7uXvN7wF171drBeBjGMjkVb6ceDbBw/8AZmiiiqNw6ikeqfzj8qeDpSTVf5x+VRLgqPJTNdvrSyb/AMbAZd4+zOwNtIzzgketKr/tHpQCvHZEA5wO4UDllPr5BcfWmmuRWUt5BFewTzd4wCCFsEdcj3J4xVK7RWZs7yeExPGBIdqSfeVfLPvjFTGSUTzcnc7zf3bGg7TQX6x2MUPcxI5bfsC/7RAzn36exphHdwadBa3NwhmedD4XGejnBx0/D196TdmITJZKojBX4ohmxyBs9c/satOsMkfZnTjKuVNuqhsHnmTjOf2qlwPPij2nNJWLbQC/+LurmRIIUk+6saFgGOBnOAB05qZHZT71eK7ukRDtEaW4E2Tg8YOCpGDu3YqB2bSRriabKiFYzGVb7rsR0I8wBk/SptlcWLZuVVfhEUwmJYT7cdfu+IHGP1qqOLHpcUzTq1kiiG6W7e4V2ZCZcbuOvIJBHPl51H07T2vEciaKHa+3EpxkE+XsKYdpIu8FvNuBhMPdxhOFQkZGB1GRg0quJp9LO2IRO7rjLoGwMj1qXsZdnXn0o22Sst7jDYAwdnQnHWrVbD/zuR42tVnNsV3nlcYHTzz5detUg6tdpI6JFbBycEiEZOOlbpde1QQ93IsXd4AIKcEeXn7VLjbs9PpenyYU/NjjV7q1l014YFyfDzs2kY46n6VSbg93fxsH2INviH3hjzHvVp0e5760Vp+5jEkjIxWHOcYxwPnSPWpI31/v4pk2b9wlEW3bz1C/TpSrgfT43GdstEal9PjIR9psoyHJ68D3/bru5NL3UQlGaeHvMBsM2NuefP2pgMfAxyMJf9RjG89D0JHT6/ePU8CqvqRHfjA/Dzn1yaYo4I5c+5Y9S1aG9jiXEEZik3E96pUcYwP8ajW2oxWMM6iYgzRfehOWByOnvzn6VVJDmp9ocdwyttIVOd20DjrnyobOh9PFfIsemala6xqPwtzHcXIDF4huJygxkld3B4/U0yNheNd7VtLkW8ZYo8KskknoGI58/LHSkPYmfb20sFj2bzHIHx7jOf69K6828cM+7POce9SjVYYUnRTtJtLjTdZ+LWG+kie2UNvV22ufvAbsnH1q0DWI1Hitb0n2t2/yrcsqu7qGGVOGHmP8qiXhf4ecWbYujjYZASvXnpVRbS2LWNR48jCwvUvVdo1ZNpwVcFW+oPIHp61Kqv8AZtpTqmoCQScRw43jn7vP65qwGtE7QmqMUl1X+cflTqkuq/zj8qmfBUeTn/a+ZoZbd4yVcNkEHGDVc1aO91CNrxw0p3YeRmzzgdec+Yq63Fla6jr9tb3pAh7pySQDjHzqN2m7O2EFg0mnSxvLFLhhvQDYE3buMedZVtdHlzU+9KuL/grOgRiGMLKo7yO9Kk5XghOeoz69KsurAHs5pvhXPcjPC8DdJ5Hn9ar+nxvbmWLLM4vfFsdimTGD5DH51YdTJbs3pg2tzGDjPhJ3SeRG39c1pHg36h/07Yp0eWWKGaGEJLKftbYE7S7cBgD6lf8ACmVrE/e91sgFqyYcCMByx5PHTOcZPTjrxioWnQadNvhvoZ1d2zGYHQY/PoasVvZwP9jAbx3VNne5h7wDAO3ceRjI8/8AtdnmYYNwQq1S6buYbeZI0cktJEvJUdEB+mePl06Ug1B2aZM4C7Rz/wDan0lpZWxR51mQ7xvhZg7OPMhgPXI/KkmsKjybrSOQx92uPDnaSRkce9SzXAn302yEjBLtXALbXB488Gt+oOpiQDILKrY9D4vP61FjSZXV+5l4IP3D616meWZgXifKrjAU+uao9nUvY97OTSQWMTIsbh5nXDR7+PD5DzpHdrJd6z38kK8Y3Psyi9OSMf16VYezUMvwdpt+zIuHGXU+YFTbm2m0p3ubOcNkhFTG7dnAx/8Aqofs4HkccnxV7m+zVbWKKeQtiOxiBBKgMQp8HqCPcfi9qqmqWNzPcd4jRAMBt3Pjrk/vT28ENtcsLl5luEmPeR3MRwN+fEcE9M54oe3trqKNo7q0jKpltisC3nySeTwfypV5RSySjNtIqEml3ZJG+246/a1KSzmjtoyyk4jAynOcDmn80FjGsLJcOxdhkSREDGSCT8j+1YvntleJIAroAcrAzIASOuST6/pSpmjz2qkJ+w0at2zsTkFTvU4P/Ca7PDCkEaRQnKKvU8+Zrm+iR2Ona4NTEXczou0I0vfBgVIJ3KDzyOP1p2O3R7/u5LJETJG8ux/TFSjeOXGklZZYbBItSub4SSF7jG5GI2rj0ArN1dPa2s9y6F0i/BGu5yDxwM0q0XtBJrWoS2trFCFjTd3rM3PToMU6awuCWO+HJ65Dn96uKs0U4y4IfZ+drnVL1yFA7qEnHnkE/wCdPzS3S9NjsHmkUIHl2g92MLgZwAPXk0xNaRVIUnbMDpSbVv5x+VOcgA0l1ZgZSc+VTPgIlQuML2htGeeOFNjbmkOAR5jPPXp9a360sr20wS8jUykIuZgVjHRs+HGOeufeo2ooj3pZrmKEiPaolwAzZ6fpXtwzQzCa+0/ZyHxMCcHn3PGMAVnVo8nNNxyypFT023njYAIREkneuyk88Y/Knd7Iz9n7EGWNBFuQ94SFADNg9Tz4qkRRQxQLcRz2zBWGFDgknPp9K1amF1YlZJI13DlI+h+lOL0oyfUyeLRJMWLp9w6hhNFg8ghjxU7uHjtbcIxa4AdZmV3G7KkL5+R2np5VL06KNXNuyM+1cqEO5sdckeXWiOG43EAFRvDj7QrwDx5DPv5UamYxhOFN8P8A6a79A2mxZjQMsmcgeLGMEZxz0z1pXDM8ALiQovGdrEE02vri6jtBbsZFhZuFYeEjOeDj2HNRmtUnsAyW908q4O5FG0jPp1P0q/BElKUrRvDXBtUmjuj9qpcKZduMHBxk8/Si4N5b8vIcZC5WbdzgHyPoRWiC8k+FnikaLbHbOsayMwIJIIUDp61u1HWO7li2xwTKsgYiPLgnYB+LkgHNGx1LHqimma7KaR7+AyM77WyC7ZxUjtWpOnSTqzoxcZAkHqmOnnx1qImsoJJ8WeBIcoTGvg4xxzx1qHrcbQxInxUc+eT3chbGKT4NcUZQ2ZF0uG9vJnmafvXIkm3TSMxcxrk56nofOnyy2T20N1qJdQ6rGiR+oySflz0pf2fYbMKyAm2vOPBuH2X5/rSrWJCttGEcEqQQARkHb+fWlF0jvnDXFDqLUoEnkns2uDsIHMIkwQOcjI6kmtS6q+pX8TjvoniQ4Z7PaoAyfJiSanfwtlkMF8jvvBfdzz+tXon5Y+VLWZrorduRz7ULyazv2WZ7g3EI7rdDablIPPBJGevmKWs3eMz9xqbFiSSLHOT/AM9dVViK995nrzRqH9FFvdlT/hxiLULkyJcw/Z8fE2/dBufLk5roeKROw3DgdfSnoNXB+DWOJYlSD2ooJorQojXcpjXIFINQmZ8k8U/uYu9BHlSLUItpIB8qynZpGiMnZ601SyhupbUTzd4VJadowqg+3Wq12t03TtKiubWCygjYkNFMWG8rgZ8s+o/Krda6zbadYQQNNbrN3hJSabu8KT1561TP4gXdtqLTz295asqsqxrGxLSADknnAweKPu7HPmjjadirs22p6tNBp2lwxSkN30r3GQkSqcZ48z0q4dsrbUbexgvlgtJoLdWFw8JIZST1wfIetIewV7/YMl0JYJJEugoR4xwCCfP61atc1kf2JeQizvBLdRNFEjxDDEnBPBPA96aWxmsWPt14KB8ZfQ3Fw0V/cRlnBzG5XPhUdB7AflUmTVdXvrZ7ZruafClhuOWHI6H8qzJp20NNOXijW6WGQ4H3dgJIHqOlbtMtJYorq8iSTHfNbwb1GHUlcNwevr8jTVVQpZIqNLwhtd3V1NpQ7+2SGMxIw+zkUhvDxljg+fT0qtm3RGE/dyCQOcgy4ycjb4fYkH3pvqKTJbfEPZxxxIVYMHB4POAPfcPy+dINWmtbm6NzJalJ1wykyY4wCDjHpn86mRlievI29thzo1pqmuWNxc6fJB3wfa6OC34z0zx93FWdtIu5Zi0MGisqHDqshOD8+7+VKewFy2n9ntQvGj3hPEq7sZ5x9Oc1cNMulvrGK7SNYxMCxVSDz8x1qLO+GKFXQlTR72KJVmttFVi2AzSEDOP/AI/Wq5rOhXlloa3WrywtdGTZGUBDHB+gxt9vKr5q13HY6fJdzRrIsJU4YgYywGcn0zVb7a3T3/ZGxvEUR7pssu7OPLg+fSndiywiotiDQVkW3BbAAt7zqzf7r0xgUm1D/V4mYkeJcHJ9PlTrQplNsI1KGb4e7yM5YfZHH4v2pLermCE7c5ZQoQZZjjoB5nn0o8Cg/giw/wAMAqR3oDchsBcfLmr1VG/hphTcxlWVlDBwRjxbl4x1HlV5JqDePB6rI6V5Br0DTGa5Ov1p+Puj5UgfqPnVgXoPlWmMiZjHNZoPWitTMMVCuLETOSRmptZpDspPaXsRJrFxDLBcCAIhQjzOTUS67A3Fy8Tma2iaMcd0m3OPWug1ip0mEsEJNt+ShXfYe5nkjkhlhgZDnKdSevp5VIPZfWpJkkur+G62AhFnXcBkgngY9KutFGkX02NcfuUKXsRfS7w11BtYk7No2j5DH9Yok7FagYDCb2LuyORtx6e3tV9oIyKNIvpsZSNO7JvaQTRymCVnYMrHyI9sf1z61DuexMskjyKYGZxgiR2Yf1jj2roOwUd2KHGy44YR4KRomgS6ZbT2MuxxKyMduduAwJHT2/Wn1rH3MZjAwO8cqFHCqWJA/KnPdjFARR0Aqe2dCnSoS3sAurfuZEDIZI2ZWHBCuGI/Sl+s9nn1XSoLaNlQRXMkgViQCpbOOPY1bMUYGc4pqBMnqVHOrnsFKYD8MIu8KgMhkba/kevTgmpMHZLUxbxANaQSxsGRwCXQjpg1fMCjinpVURo2qynab2b1DTzNKj20lzM26SRyfGSec4HyqW9hr4GIRpyn/iZyB9Ks3HpRS0IdP2/zKymn9oAgDjTt3mVZgPywaz/Z+vetmPlIf+mrLRRoQtL9sSWGl3veH+0Xi2Y8PdPnnP8A7ad5rFFUlQ/AZNZrFFMZmiiigAooooAKKKKACiiigAooooAKKKKACiiigAooooAKKKxQBmsVmigDFFFFABQaKKAP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292" name="AutoShape 4" descr="data:image/jpeg;base64,/9j/4AAQSkZJRgABAQAAAQABAAD/2wCEAAkGBwgHBgkIBwgKCgkLDRYPDQwMDRsUFRAWIB0iIiAdHx8kKDQsJCYxJx8fLT0tMTU3Ojo6Iys/RD84QzQ5OjcBCgoKDQwNGg8PGjclHyU3Nzc3Nzc3Nzc3Nzc3Nzc3Nzc3Nzc3Nzc3Nzc3Nzc3Nzc3Nzc3Nzc3Nzc3Nzc3Nzc3N//AABEIAI8AwAMBIgACEQEDEQH/xAAbAAACAgMBAAAAAAAAAAAAAAAABQQGAQMHAv/EAEIQAAIBAwMBBgMGAwQIBwAAAAECAwAEEQUSITEGEyJBUWEUcYEjMkKRocEHM/AVk7HRFjRSU2KS0uEkJUNyc4Ki/8QAGQEAAwEBAQAAAAAAAAAAAAAAAAECAwQF/8QALREAAgIBAwQBAQcFAAAAAAAAAAECEQMSITEEE0FRIhQFQlKRobHBJDJhcYH/2gAMAwEAAhEDEQA/AOxUVmigAooooAKzRRmgArDVnNeWPFAHgnFG+tM0yp1qK94gpWVVjFWBrZml1rcrI3Fae0N9c2VtC1qwDPKiEsM8FgD+hNF7CrccV560gsLm8u7XULx7t4zboTHEqrsyAeTkE+XrTOxuTcWME7NkyRhjj1xQnYNE2itKyDNbHlSNN0jqi+bMcAUxHqitS3MDHwzwn5SA1tFAGaKKKACiiigAooooA0s2KjPfRRnlxW2bLKcUiuYyGYHrUydFqNmzUu1djYTJFIJXZl3fZrnjpUQdudPP/pXP91VG7axudTtyiRkC3fJlQMvOeOc8+nvVetopI/gjtgBUnh4h4OT/ADOPyznipTbMWpNupHXP9ONP/wB1c/3VYHbnTf8AYuP7uuRCCT4aMd0mBMWVTENw5HJ4+77dOvFF2rtHdtIolzKCQieJ/CeVwPu/5inv7DRP8R13/TnTB1S5Hzirye2+msOEuP7uuSTCRpb1nSJt6LkpCMOd34Bjj3xjoayRIrriOMn4XaT3fG3A8PT7/wCvvSt+xaZ/iOnXXbDTz+Gf6xmoE3bPTolYusyhfvExniqFHlfhGMUCMkTKCYsgfe+/xy3XGc44rXaxSXNo0MaA5DsF2gOOVPiJ+XmfI1LX+RvuJf3HR7PtzpsaNPsnMSnxOsfA+Zra3a/Te0ksFtYGUuksbHeuBwwrnbFbTTmtr64ltu+L4h7sEMBxknqOQBj3q+/w10jTX7P2941lD8UXYGYLhjg+ornz9R2IXLgMLnOfJZdHB/sfV9o52MB/ymkOjdqrc2ENrEQskI2MrkDnn1+RqwQ23w7ThJD3dyQJIwAFxjHz6e9c/wD4maRY6cdL/s22SF52l3spILdOpPzNZYvtHDlkscOTfNjlBaiwDt1p0NwY55WDK204Xzpd2w7WaZrXZ97O0kcyu6HDoQMA5PNUjU5VvJbV47K2tRFGsbNbrw7Dq7erH+jWxI0fuvAvj6498V3423yZK9W5K0Sezs9MvYrliLiRQE2jdnn18q6bYdudHkjWCF5XkjjG5RG2cDA/xxXI3jVJ9gUckjH70x7NzyWWoXFzD96OAnzwfGg59ua0JyS0wcjqMfbXTpS/dpO+wZYLGTgetZXtnp7JvSK5KnowiJBqrWt0Gtt/cTI3cSHPcsVl8ic85wfPyyBWnS5JIbawMClshhko2B1zjCnd1Of2pb+zhXUTfn9C/wCla/Z6pOIYEnVim9e8j2gj1H501qjdjZll1a32oy7LIqCY2XcvhwRnqOvT3q80J2deCbnF2FFFFM2PGzikmoqFmYe1PvI0j1P+eflUS4LhyUbtLeJY30MzxNIpiZCquVIyeuR9ar1lcRG7wRKe9cBAGyT4hgH6ZFOu2MU0s0PcwzSgA57pC2OfPFJls7u3sjILO476Usi/YN4FxyTx55x8s0QXxPB6lzWeVcWTopmgliUjvxmEhw/31JfHl0PH5ZrZp17FYxwS3qPJGqRuzZ3ZG30PrkflTa00CyFjay3V3NGzRxg7zjGQTjk9RzSftXBa21qIrEbh3KjCMWyefMk+WOKTIlKe1GrS9c0e4nPx899BAMCMwg5JOck49P3r3rep2cInl0iaSWGNlWIncCWyOTn2yfn860aX2RjmtNLdr0xNdxSlg5HgK7iPpwtTrHTZdN0uJUh+LlvkaQxqpYKVOMD18j+ftS8HfLHhWJLmjGvw6bLp8dxbi6SWZVk7wq6hwwGTy5H4gcAD9qQ2fcXV3MVvJXRGOFWHuzImBzkHg+X160+1AvDY2pVraKUEBoUttjgY4zknIBAGMDkVJe6g4aDUIFKneGjslRgfEefCeM4HnRJXwCz4k22ik9pbY74+47wRFjtWQ8jgf9zXVv4XR7Ox1nzkszsc+XiPFUXtIDqd0jwzPdyFcynuwmDwB0A/CBTjRe0Gt6LpkdrBo6tFHlg5Rsc+fpXF1vTSzY1GPNjwdbjhmk3x+Z0F3J7vjq4FUz+KbSxyaObcMZMyBQi5YnKcD86U6br2pQ6pHPMHVGH2pm3svA4OM8eXr51A7YdoJNdvraCURiC3+68QIaQNjPB6dMV5/R/Z2Tp8qlJ2ej9ZizxqIsFokzDxbZc5YSt4m88AD+ualKiC8QRk/D7N3PUNke/TrT9IylhDtRVK2iSAkjcvPBI+mPTKn1rN3a2A+DaOK3WcwIG2xI25uS+eDjy448696Pxs5XniptPkr7yQXLyxiMpIqlt7c5OPCD068VP7KRh55RJOkM0imME5AGZlCnPnx5U71XTtLgQlbeKO5ZowVJwT4cnjn88enSl0WmRyW1omkRH4o3sfeMoPhXg8gdBu88VbYTyxmtPssV3FPptvagXFpMGjmtQcMpG8hmz75AqNpiXUV1ZWbNaxNEk7QtI+7cGGGGF6nrULtjp1+llakTNkXA2GUBcMPPny5HPStcj3992g05UknkVBI+A0b7VKEEjZnrx1qfFmKje/D9Fo7NW0trrdtFLLBMsenhY5IQQGUH386uIqn9lWZNW7uXvN7wF171drBeBjGMjkVb6ceDbBw/8AZmiiiqNw6ikeqfzj8qeDpSTVf5x+VRLgqPJTNdvrSyb/AMbAZd4+zOwNtIzzgketKr/tHpQCvHZEA5wO4UDllPr5BcfWmmuRWUt5BFewTzd4wCCFsEdcj3J4xVK7RWZs7yeExPGBIdqSfeVfLPvjFTGSUTzcnc7zf3bGg7TQX6x2MUPcxI5bfsC/7RAzn36exphHdwadBa3NwhmedD4XGejnBx0/D196TdmITJZKojBX4ohmxyBs9c/satOsMkfZnTjKuVNuqhsHnmTjOf2qlwPPij2nNJWLbQC/+LurmRIIUk+6saFgGOBnOAB05qZHZT71eK7ukRDtEaW4E2Tg8YOCpGDu3YqB2bSRriabKiFYzGVb7rsR0I8wBk/SptlcWLZuVVfhEUwmJYT7cdfu+IHGP1qqOLHpcUzTq1kiiG6W7e4V2ZCZcbuOvIJBHPl51H07T2vEciaKHa+3EpxkE+XsKYdpIu8FvNuBhMPdxhOFQkZGB1GRg0quJp9LO2IRO7rjLoGwMj1qXsZdnXn0o22Sst7jDYAwdnQnHWrVbD/zuR42tVnNsV3nlcYHTzz5detUg6tdpI6JFbBycEiEZOOlbpde1QQ93IsXd4AIKcEeXn7VLjbs9PpenyYU/NjjV7q1l014YFyfDzs2kY46n6VSbg93fxsH2INviH3hjzHvVp0e5760Vp+5jEkjIxWHOcYxwPnSPWpI31/v4pk2b9wlEW3bz1C/TpSrgfT43GdstEal9PjIR9psoyHJ68D3/bru5NL3UQlGaeHvMBsM2NuefP2pgMfAxyMJf9RjG89D0JHT6/ePU8CqvqRHfjA/Dzn1yaYo4I5c+5Y9S1aG9jiXEEZik3E96pUcYwP8ajW2oxWMM6iYgzRfehOWByOnvzn6VVJDmp9ocdwyttIVOd20DjrnyobOh9PFfIsemala6xqPwtzHcXIDF4huJygxkld3B4/U0yNheNd7VtLkW8ZYo8KskknoGI58/LHSkPYmfb20sFj2bzHIHx7jOf69K6828cM+7POce9SjVYYUnRTtJtLjTdZ+LWG+kie2UNvV22ufvAbsnH1q0DWI1Hitb0n2t2/yrcsqu7qGGVOGHmP8qiXhf4ecWbYujjYZASvXnpVRbS2LWNR48jCwvUvVdo1ZNpwVcFW+oPIHp61Kqv8AZtpTqmoCQScRw43jn7vP65qwGtE7QmqMUl1X+cflTqkuq/zj8qmfBUeTn/a+ZoZbd4yVcNkEHGDVc1aO91CNrxw0p3YeRmzzgdec+Yq63Fla6jr9tb3pAh7pySQDjHzqN2m7O2EFg0mnSxvLFLhhvQDYE3buMedZVtdHlzU+9KuL/grOgRiGMLKo7yO9Kk5XghOeoz69KsurAHs5pvhXPcjPC8DdJ5Hn9ar+nxvbmWLLM4vfFsdimTGD5DH51YdTJbs3pg2tzGDjPhJ3SeRG39c1pHg36h/07Yp0eWWKGaGEJLKftbYE7S7cBgD6lf8ACmVrE/e91sgFqyYcCMByx5PHTOcZPTjrxioWnQadNvhvoZ1d2zGYHQY/PoasVvZwP9jAbx3VNne5h7wDAO3ceRjI8/8AtdnmYYNwQq1S6buYbeZI0cktJEvJUdEB+mePl06Ug1B2aZM4C7Rz/wDan0lpZWxR51mQ7xvhZg7OPMhgPXI/KkmsKjybrSOQx92uPDnaSRkce9SzXAn302yEjBLtXALbXB488Gt+oOpiQDILKrY9D4vP61FjSZXV+5l4IP3D616meWZgXifKrjAU+uao9nUvY97OTSQWMTIsbh5nXDR7+PD5DzpHdrJd6z38kK8Y3Psyi9OSMf16VYezUMvwdpt+zIuHGXU+YFTbm2m0p3ubOcNkhFTG7dnAx/8Aqofs4HkccnxV7m+zVbWKKeQtiOxiBBKgMQp8HqCPcfi9qqmqWNzPcd4jRAMBt3Pjrk/vT28ENtcsLl5luEmPeR3MRwN+fEcE9M54oe3trqKNo7q0jKpltisC3nySeTwfypV5RSySjNtIqEml3ZJG+246/a1KSzmjtoyyk4jAynOcDmn80FjGsLJcOxdhkSREDGSCT8j+1YvntleJIAroAcrAzIASOuST6/pSpmjz2qkJ+w0at2zsTkFTvU4P/Ca7PDCkEaRQnKKvU8+Zrm+iR2Ona4NTEXczou0I0vfBgVIJ3KDzyOP1p2O3R7/u5LJETJG8ux/TFSjeOXGklZZYbBItSub4SSF7jG5GI2rj0ArN1dPa2s9y6F0i/BGu5yDxwM0q0XtBJrWoS2trFCFjTd3rM3PToMU6awuCWO+HJ65Dn96uKs0U4y4IfZ+drnVL1yFA7qEnHnkE/wCdPzS3S9NjsHmkUIHl2g92MLgZwAPXk0xNaRVIUnbMDpSbVv5x+VOcgA0l1ZgZSc+VTPgIlQuML2htGeeOFNjbmkOAR5jPPXp9a360sr20wS8jUykIuZgVjHRs+HGOeufeo2ooj3pZrmKEiPaolwAzZ6fpXtwzQzCa+0/ZyHxMCcHn3PGMAVnVo8nNNxyypFT023njYAIREkneuyk88Y/Knd7Iz9n7EGWNBFuQ94SFADNg9Tz4qkRRQxQLcRz2zBWGFDgknPp9K1amF1YlZJI13DlI+h+lOL0oyfUyeLRJMWLp9w6hhNFg8ghjxU7uHjtbcIxa4AdZmV3G7KkL5+R2np5VL06KNXNuyM+1cqEO5sdckeXWiOG43EAFRvDj7QrwDx5DPv5UamYxhOFN8P8A6a79A2mxZjQMsmcgeLGMEZxz0z1pXDM8ALiQovGdrEE02vri6jtBbsZFhZuFYeEjOeDj2HNRmtUnsAyW908q4O5FG0jPp1P0q/BElKUrRvDXBtUmjuj9qpcKZduMHBxk8/Si4N5b8vIcZC5WbdzgHyPoRWiC8k+FnikaLbHbOsayMwIJIIUDp61u1HWO7li2xwTKsgYiPLgnYB+LkgHNGx1LHqimma7KaR7+AyM77WyC7ZxUjtWpOnSTqzoxcZAkHqmOnnx1qImsoJJ8WeBIcoTGvg4xxzx1qHrcbQxInxUc+eT3chbGKT4NcUZQ2ZF0uG9vJnmafvXIkm3TSMxcxrk56nofOnyy2T20N1qJdQ6rGiR+oySflz0pf2fYbMKyAm2vOPBuH2X5/rSrWJCttGEcEqQQARkHb+fWlF0jvnDXFDqLUoEnkns2uDsIHMIkwQOcjI6kmtS6q+pX8TjvoniQ4Z7PaoAyfJiSanfwtlkMF8jvvBfdzz+tXon5Y+VLWZrorduRz7ULyazv2WZ7g3EI7rdDablIPPBJGevmKWs3eMz9xqbFiSSLHOT/AM9dVViK995nrzRqH9FFvdlT/hxiLULkyJcw/Z8fE2/dBufLk5roeKROw3DgdfSnoNXB+DWOJYlSD2ooJorQojXcpjXIFINQmZ8k8U/uYu9BHlSLUItpIB8qynZpGiMnZ601SyhupbUTzd4VJadowqg+3Wq12t03TtKiubWCygjYkNFMWG8rgZ8s+o/Krda6zbadYQQNNbrN3hJSabu8KT1561TP4gXdtqLTz295asqsqxrGxLSADknnAweKPu7HPmjjadirs22p6tNBp2lwxSkN30r3GQkSqcZ48z0q4dsrbUbexgvlgtJoLdWFw8JIZST1wfIetIewV7/YMl0JYJJEugoR4xwCCfP61atc1kf2JeQizvBLdRNFEjxDDEnBPBPA96aWxmsWPt14KB8ZfQ3Fw0V/cRlnBzG5XPhUdB7AflUmTVdXvrZ7ZruafClhuOWHI6H8qzJp20NNOXijW6WGQ4H3dgJIHqOlbtMtJYorq8iSTHfNbwb1GHUlcNwevr8jTVVQpZIqNLwhtd3V1NpQ7+2SGMxIw+zkUhvDxljg+fT0qtm3RGE/dyCQOcgy4ycjb4fYkH3pvqKTJbfEPZxxxIVYMHB4POAPfcPy+dINWmtbm6NzJalJ1wykyY4wCDjHpn86mRlievI29thzo1pqmuWNxc6fJB3wfa6OC34z0zx93FWdtIu5Zi0MGisqHDqshOD8+7+VKewFy2n9ntQvGj3hPEq7sZ5x9Oc1cNMulvrGK7SNYxMCxVSDz8x1qLO+GKFXQlTR72KJVmttFVi2AzSEDOP/AI/Wq5rOhXlloa3WrywtdGTZGUBDHB+gxt9vKr5q13HY6fJdzRrIsJU4YgYywGcn0zVb7a3T3/ZGxvEUR7pssu7OPLg+fSndiywiotiDQVkW3BbAAt7zqzf7r0xgUm1D/V4mYkeJcHJ9PlTrQplNsI1KGb4e7yM5YfZHH4v2pLermCE7c5ZQoQZZjjoB5nn0o8Cg/giw/wAMAqR3oDchsBcfLmr1VG/hphTcxlWVlDBwRjxbl4x1HlV5JqDePB6rI6V5Br0DTGa5Ov1p+Puj5UgfqPnVgXoPlWmMiZjHNZoPWitTMMVCuLETOSRmptZpDspPaXsRJrFxDLBcCAIhQjzOTUS67A3Fy8Tma2iaMcd0m3OPWug1ip0mEsEJNt+ShXfYe5nkjkhlhgZDnKdSevp5VIPZfWpJkkur+G62AhFnXcBkgngY9KutFGkX02NcfuUKXsRfS7w11BtYk7No2j5DH9Yok7FagYDCb2LuyORtx6e3tV9oIyKNIvpsZSNO7JvaQTRymCVnYMrHyI9sf1z61DuexMskjyKYGZxgiR2Yf1jj2roOwUd2KHGy44YR4KRomgS6ZbT2MuxxKyMduduAwJHT2/Wn1rH3MZjAwO8cqFHCqWJA/KnPdjFARR0Aqe2dCnSoS3sAurfuZEDIZI2ZWHBCuGI/Sl+s9nn1XSoLaNlQRXMkgViQCpbOOPY1bMUYGc4pqBMnqVHOrnsFKYD8MIu8KgMhkba/kevTgmpMHZLUxbxANaQSxsGRwCXQjpg1fMCjinpVURo2qynab2b1DTzNKj20lzM26SRyfGSec4HyqW9hr4GIRpyn/iZyB9Ks3HpRS0IdP2/zKymn9oAgDjTt3mVZgPywaz/Z+vetmPlIf+mrLRRoQtL9sSWGl3veH+0Xi2Y8PdPnnP8A7ad5rFFUlQ/AZNZrFFMZmiiigAooooAKKKKACiiigAooooAKKKKACiiigAooooAKKKxQBmsVmigDFFFFABQaKKAP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9" name="Picture 8" descr="download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667000" y="4572000"/>
            <a:ext cx="2476500" cy="1847850"/>
          </a:xfrm>
          <a:prstGeom prst="rect">
            <a:avLst/>
          </a:prstGeom>
        </p:spPr>
      </p:pic>
      <p:cxnSp>
        <p:nvCxnSpPr>
          <p:cNvPr id="11" name="Straight Arrow Connector 10"/>
          <p:cNvCxnSpPr/>
          <p:nvPr/>
        </p:nvCxnSpPr>
        <p:spPr>
          <a:xfrm flipH="1">
            <a:off x="5105400" y="3810000"/>
            <a:ext cx="1905000" cy="1524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/>
        </p:nvSpPr>
        <p:spPr>
          <a:xfrm>
            <a:off x="914400" y="6248400"/>
            <a:ext cx="63246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200" dirty="0" err="1" smtClean="0"/>
              <a:t>Orsini</a:t>
            </a:r>
            <a:r>
              <a:rPr lang="en-US" sz="1200" dirty="0" smtClean="0"/>
              <a:t>, Lauren.  The front of a Raspberry Pi Model B. [Photo]. </a:t>
            </a:r>
          </a:p>
          <a:p>
            <a:pPr algn="ctr"/>
            <a:r>
              <a:rPr lang="en-US" sz="1200" dirty="0" smtClean="0"/>
              <a:t>Retrieved </a:t>
            </a:r>
            <a:r>
              <a:rPr lang="en-US" sz="1200" dirty="0" smtClean="0"/>
              <a:t>from : http://readwrite.com/2014/01/20/raspberry-pi-everything-you-need-to-know</a:t>
            </a:r>
            <a:endParaRPr lang="en-US" sz="1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Implementation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6096000" cy="1600200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n-US" b="1" dirty="0" smtClean="0"/>
              <a:t>Client Hardware</a:t>
            </a:r>
          </a:p>
          <a:p>
            <a:r>
              <a:rPr lang="en-US" sz="2800" dirty="0" smtClean="0"/>
              <a:t>Need display capabilities</a:t>
            </a:r>
          </a:p>
          <a:p>
            <a:r>
              <a:rPr lang="en-US" sz="2800" dirty="0" smtClean="0"/>
              <a:t>Network connection</a:t>
            </a:r>
          </a:p>
          <a:p>
            <a:r>
              <a:rPr lang="en-US" sz="2800" dirty="0" err="1" smtClean="0"/>
              <a:t>GnuPlot</a:t>
            </a:r>
            <a:r>
              <a:rPr lang="en-US" sz="2800" dirty="0" smtClean="0"/>
              <a:t> Software</a:t>
            </a:r>
          </a:p>
        </p:txBody>
      </p:sp>
      <p:pic>
        <p:nvPicPr>
          <p:cNvPr id="4" name="Picture 3" descr="ServerClientModel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629400" y="1371600"/>
            <a:ext cx="2010056" cy="4401165"/>
          </a:xfrm>
          <a:prstGeom prst="rect">
            <a:avLst/>
          </a:prstGeom>
        </p:spPr>
      </p:pic>
      <p:pic>
        <p:nvPicPr>
          <p:cNvPr id="5" name="Picture 4" descr="LogicAnalyzerScreenShot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447800" y="3276600"/>
            <a:ext cx="4286250" cy="3124556"/>
          </a:xfrm>
          <a:prstGeom prst="rect">
            <a:avLst/>
          </a:prstGeom>
        </p:spPr>
      </p:pic>
      <p:cxnSp>
        <p:nvCxnSpPr>
          <p:cNvPr id="7" name="Straight Arrow Connector 6"/>
          <p:cNvCxnSpPr/>
          <p:nvPr/>
        </p:nvCxnSpPr>
        <p:spPr>
          <a:xfrm flipH="1">
            <a:off x="5715000" y="1828800"/>
            <a:ext cx="1219200" cy="1447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Implementation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6477000" cy="4525963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n-US" b="1" dirty="0" smtClean="0"/>
              <a:t>Server </a:t>
            </a:r>
            <a:r>
              <a:rPr lang="en-US" b="1" dirty="0" smtClean="0"/>
              <a:t>Software</a:t>
            </a:r>
          </a:p>
          <a:p>
            <a:r>
              <a:rPr lang="en-US" dirty="0" smtClean="0"/>
              <a:t>Message Handling</a:t>
            </a:r>
          </a:p>
          <a:p>
            <a:pPr lvl="1"/>
            <a:r>
              <a:rPr lang="en-US" dirty="0" smtClean="0"/>
              <a:t>Start sampling message</a:t>
            </a:r>
          </a:p>
          <a:p>
            <a:pPr lvl="1"/>
            <a:r>
              <a:rPr lang="en-US" dirty="0" smtClean="0"/>
              <a:t>Configure DAC settings</a:t>
            </a:r>
            <a:endParaRPr lang="en-US" dirty="0"/>
          </a:p>
          <a:p>
            <a:r>
              <a:rPr lang="en-US" dirty="0" smtClean="0"/>
              <a:t>Data collection</a:t>
            </a:r>
          </a:p>
          <a:p>
            <a:pPr lvl="1"/>
            <a:r>
              <a:rPr lang="en-US" dirty="0" smtClean="0"/>
              <a:t>Setup and read GPIO pins</a:t>
            </a:r>
          </a:p>
          <a:p>
            <a:pPr lvl="1"/>
            <a:r>
              <a:rPr lang="en-US" dirty="0" smtClean="0"/>
              <a:t>Determine starting and stopping times</a:t>
            </a:r>
          </a:p>
          <a:p>
            <a:pPr lvl="1"/>
            <a:r>
              <a:rPr lang="en-US" dirty="0" smtClean="0"/>
              <a:t>Send register value to Client for each sample</a:t>
            </a:r>
          </a:p>
          <a:p>
            <a:pPr lvl="1"/>
            <a:r>
              <a:rPr lang="en-US" dirty="0" smtClean="0"/>
              <a:t>Send elapsed time to Client after sampling completion</a:t>
            </a:r>
          </a:p>
          <a:p>
            <a:r>
              <a:rPr lang="en-US" dirty="0" smtClean="0"/>
              <a:t>DAC Communication</a:t>
            </a:r>
          </a:p>
          <a:p>
            <a:pPr lvl="1"/>
            <a:r>
              <a:rPr lang="en-US" dirty="0" smtClean="0"/>
              <a:t>Handle SPI communications</a:t>
            </a:r>
          </a:p>
          <a:p>
            <a:pPr lvl="1"/>
            <a:endParaRPr lang="en-US" dirty="0" smtClean="0"/>
          </a:p>
        </p:txBody>
      </p:sp>
      <p:pic>
        <p:nvPicPr>
          <p:cNvPr id="4" name="Picture 3" descr="ServerClientModel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858000" y="1600200"/>
            <a:ext cx="2010056" cy="440116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Implementation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5791200" cy="4525963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n-US" b="1" dirty="0" smtClean="0"/>
              <a:t>Client </a:t>
            </a:r>
            <a:r>
              <a:rPr lang="en-US" b="1" dirty="0" smtClean="0"/>
              <a:t>Software</a:t>
            </a:r>
          </a:p>
          <a:p>
            <a:r>
              <a:rPr lang="en-US" dirty="0" err="1" smtClean="0"/>
              <a:t>GnuPlot</a:t>
            </a:r>
            <a:r>
              <a:rPr lang="en-US" dirty="0" smtClean="0"/>
              <a:t> Display</a:t>
            </a:r>
          </a:p>
          <a:p>
            <a:pPr lvl="1"/>
            <a:r>
              <a:rPr lang="en-US" dirty="0" smtClean="0"/>
              <a:t>Handle channel labeling </a:t>
            </a:r>
          </a:p>
          <a:p>
            <a:pPr lvl="1"/>
            <a:r>
              <a:rPr lang="en-US" dirty="0" smtClean="0"/>
              <a:t>Update plot after recording</a:t>
            </a:r>
          </a:p>
          <a:p>
            <a:pPr lvl="1"/>
            <a:r>
              <a:rPr lang="en-US" dirty="0" smtClean="0"/>
              <a:t>Set x &amp; y axis labels</a:t>
            </a:r>
          </a:p>
          <a:p>
            <a:r>
              <a:rPr lang="en-US" dirty="0" smtClean="0"/>
              <a:t>User Input</a:t>
            </a:r>
          </a:p>
          <a:p>
            <a:pPr lvl="1"/>
            <a:r>
              <a:rPr lang="en-US" dirty="0" smtClean="0"/>
              <a:t>Display options menu</a:t>
            </a:r>
          </a:p>
          <a:p>
            <a:pPr lvl="1"/>
            <a:r>
              <a:rPr lang="en-US" dirty="0" smtClean="0"/>
              <a:t>Format user input</a:t>
            </a:r>
          </a:p>
          <a:p>
            <a:pPr lvl="2"/>
            <a:r>
              <a:rPr lang="en-US" dirty="0" smtClean="0"/>
              <a:t>Server expects messages in certain format</a:t>
            </a:r>
          </a:p>
          <a:p>
            <a:pPr lvl="2"/>
            <a:r>
              <a:rPr lang="en-US" dirty="0" smtClean="0"/>
              <a:t>Abstract how </a:t>
            </a:r>
            <a:r>
              <a:rPr lang="en-US" dirty="0" err="1" smtClean="0"/>
              <a:t>GnuPlot</a:t>
            </a:r>
            <a:r>
              <a:rPr lang="en-US" dirty="0" smtClean="0"/>
              <a:t> system works from user</a:t>
            </a:r>
            <a:endParaRPr lang="en-US" dirty="0"/>
          </a:p>
          <a:p>
            <a:pPr lvl="1"/>
            <a:r>
              <a:rPr lang="en-US" dirty="0" smtClean="0"/>
              <a:t>Relay error messages</a:t>
            </a:r>
          </a:p>
        </p:txBody>
      </p:sp>
      <p:pic>
        <p:nvPicPr>
          <p:cNvPr id="4" name="Picture 3" descr="ServerClientModel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400800" y="1676400"/>
            <a:ext cx="2010056" cy="440116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Results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Sampling Rate</a:t>
            </a:r>
          </a:p>
          <a:p>
            <a:pPr lvl="1"/>
            <a:r>
              <a:rPr lang="en-US" dirty="0" smtClean="0"/>
              <a:t>333k samples/sec average</a:t>
            </a:r>
          </a:p>
          <a:p>
            <a:r>
              <a:rPr lang="en-US" dirty="0" smtClean="0"/>
              <a:t>DAC accuracy</a:t>
            </a:r>
          </a:p>
          <a:p>
            <a:pPr lvl="1"/>
            <a:r>
              <a:rPr lang="en-US" dirty="0" smtClean="0"/>
              <a:t>+-19.5mVdc</a:t>
            </a:r>
          </a:p>
          <a:p>
            <a:r>
              <a:rPr lang="en-US" dirty="0" smtClean="0"/>
              <a:t>Graphical Display of Collected Data</a:t>
            </a:r>
          </a:p>
          <a:p>
            <a:r>
              <a:rPr lang="en-US" dirty="0" smtClean="0"/>
              <a:t>Reliable </a:t>
            </a:r>
            <a:r>
              <a:rPr lang="en-US" dirty="0" smtClean="0"/>
              <a:t>N</a:t>
            </a:r>
            <a:r>
              <a:rPr lang="en-US" dirty="0" smtClean="0"/>
              <a:t>etwork </a:t>
            </a:r>
            <a:r>
              <a:rPr lang="en-US" dirty="0" smtClean="0"/>
              <a:t>C</a:t>
            </a:r>
            <a:r>
              <a:rPr lang="en-US" dirty="0" smtClean="0"/>
              <a:t>onnection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968</TotalTime>
  <Words>816</Words>
  <Application>Microsoft Office PowerPoint</Application>
  <PresentationFormat>On-screen Show (4:3)</PresentationFormat>
  <Paragraphs>159</Paragraphs>
  <Slides>20</Slides>
  <Notes>0</Notes>
  <HiddenSlides>0</HiddenSlides>
  <MMClips>1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Office Theme</vt:lpstr>
      <vt:lpstr>Logic Analyzer</vt:lpstr>
      <vt:lpstr>Objectives</vt:lpstr>
      <vt:lpstr>Implementation</vt:lpstr>
      <vt:lpstr>Implementation</vt:lpstr>
      <vt:lpstr>Implementation</vt:lpstr>
      <vt:lpstr>Implementation</vt:lpstr>
      <vt:lpstr>Implementation</vt:lpstr>
      <vt:lpstr>Implementation</vt:lpstr>
      <vt:lpstr>Results</vt:lpstr>
      <vt:lpstr>Results</vt:lpstr>
      <vt:lpstr>Experiments/Discussion</vt:lpstr>
      <vt:lpstr>Experiments/Discussion</vt:lpstr>
      <vt:lpstr>Experiments/Discussion</vt:lpstr>
      <vt:lpstr>Experiments/Discussion</vt:lpstr>
      <vt:lpstr>Experiments/Discussion</vt:lpstr>
      <vt:lpstr>Experiments/Discussion</vt:lpstr>
      <vt:lpstr>Experiments</vt:lpstr>
      <vt:lpstr>Experiments</vt:lpstr>
      <vt:lpstr>Experiments</vt:lpstr>
      <vt:lpstr>Conclusion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Logic Analyzer</dc:title>
  <dc:creator>Dallas</dc:creator>
  <cp:lastModifiedBy>Dallas</cp:lastModifiedBy>
  <cp:revision>100</cp:revision>
  <dcterms:created xsi:type="dcterms:W3CDTF">2014-05-13T19:27:31Z</dcterms:created>
  <dcterms:modified xsi:type="dcterms:W3CDTF">2014-05-15T06:17:08Z</dcterms:modified>
</cp:coreProperties>
</file>