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2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73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E2CD950-C099-E045-9846-A5727FB116E0}" type="datetimeFigureOut">
              <a:rPr lang="en-US" smtClean="0"/>
              <a:pPr/>
              <a:t>5/9/14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F3D438-3E50-2A42-B07F-407756376B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Final project by </a:t>
            </a:r>
            <a:r>
              <a:rPr lang="en-US" dirty="0" err="1" smtClean="0"/>
              <a:t>chinchao</a:t>
            </a:r>
            <a:r>
              <a:rPr lang="en-US" dirty="0" smtClean="0"/>
              <a:t> </a:t>
            </a:r>
            <a:r>
              <a:rPr lang="en-US" dirty="0" err="1" smtClean="0"/>
              <a:t>suriyakul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Ticket Purchasing System</a:t>
            </a:r>
            <a:endParaRPr lang="en-US" dirty="0"/>
          </a:p>
        </p:txBody>
      </p:sp>
      <p:pic>
        <p:nvPicPr>
          <p:cNvPr id="4" name="Picture 3" descr="movie_tickets_admit_one_003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61004" y="4256428"/>
            <a:ext cx="2572919" cy="17486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the server</a:t>
            </a:r>
            <a:endParaRPr lang="en-US" dirty="0"/>
          </a:p>
        </p:txBody>
      </p:sp>
      <p:pic>
        <p:nvPicPr>
          <p:cNvPr id="4" name="Picture 3" descr="Screen Shot 2014-05-07 at 3.32.44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169" y="2012469"/>
            <a:ext cx="3391312" cy="46302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1</a:t>
            </a:r>
            <a:endParaRPr lang="en-US" dirty="0"/>
          </a:p>
        </p:txBody>
      </p:sp>
      <p:pic>
        <p:nvPicPr>
          <p:cNvPr id="4" name="Picture 3" descr="Screen Shot 2014-05-07 at 3.36.30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6964" y="2026513"/>
            <a:ext cx="4583912" cy="457215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2</a:t>
            </a:r>
            <a:endParaRPr lang="en-US" dirty="0"/>
          </a:p>
        </p:txBody>
      </p:sp>
      <p:pic>
        <p:nvPicPr>
          <p:cNvPr id="4" name="Picture 3" descr="Screen Shot 2014-05-07 at 3.36.59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836" y="1969422"/>
            <a:ext cx="3625063" cy="475943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3</a:t>
            </a:r>
            <a:endParaRPr lang="en-US" dirty="0"/>
          </a:p>
        </p:txBody>
      </p:sp>
      <p:pic>
        <p:nvPicPr>
          <p:cNvPr id="5" name="Picture 4" descr="Screen Shot 2014-05-07 at 3.37.23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379" y="2033994"/>
            <a:ext cx="3453514" cy="47271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915707" y="3067135"/>
          <a:ext cx="5012937" cy="1241340"/>
        </p:xfrm>
        <a:graphic>
          <a:graphicData uri="http://schemas.openxmlformats.org/drawingml/2006/table">
            <a:tbl>
              <a:tblPr/>
              <a:tblGrid>
                <a:gridCol w="991865"/>
                <a:gridCol w="1005268"/>
                <a:gridCol w="1005268"/>
                <a:gridCol w="1005268"/>
                <a:gridCol w="1005268"/>
              </a:tblGrid>
              <a:tr h="20689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Verdana"/>
                        </a:rPr>
                        <a:t># of ticket sold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89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Verdana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Verdana"/>
                        </a:rPr>
                        <a:t>Ticket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Verdana"/>
                        </a:rPr>
                        <a:t>Ticket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Verdana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Verdana"/>
                        </a:rPr>
                        <a:t>Grand 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Verdana"/>
                        </a:rPr>
                        <a:t>Main server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755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650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1405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latin typeface="Verdana"/>
                        </a:rPr>
                        <a:t>1405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Verdana"/>
                        </a:rPr>
                        <a:t>Client 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359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318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677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latin typeface="Verdana"/>
                        </a:rPr>
                        <a:t>1405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Verdana"/>
                        </a:rPr>
                        <a:t>Client 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Verdana"/>
                        </a:rPr>
                        <a:t>227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Verdana"/>
                        </a:rPr>
                        <a:t>183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410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Verdana"/>
                        </a:rPr>
                        <a:t>Client 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169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Verdana"/>
                        </a:rPr>
                        <a:t>149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Verdana"/>
                        </a:rPr>
                        <a:t>318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Ticket summary from </a:t>
            </a:r>
            <a:r>
              <a:rPr lang="en-US" sz="2700" dirty="0" smtClean="0"/>
              <a:t>an experiment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the server</a:t>
            </a:r>
            <a:endParaRPr lang="en-US" dirty="0"/>
          </a:p>
        </p:txBody>
      </p:sp>
      <p:pic>
        <p:nvPicPr>
          <p:cNvPr id="6" name="Picture 5" descr="Screen Shot 2014-05-07 at 4.36.14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455" y="1980184"/>
            <a:ext cx="3376536" cy="47271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1</a:t>
            </a:r>
            <a:endParaRPr lang="en-US" dirty="0"/>
          </a:p>
        </p:txBody>
      </p:sp>
      <p:pic>
        <p:nvPicPr>
          <p:cNvPr id="5" name="Picture 4" descr="Screen Shot 2014-05-07 at 4.37.26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600" y="2019300"/>
            <a:ext cx="3500509" cy="469610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2</a:t>
            </a:r>
            <a:endParaRPr lang="en-US" dirty="0"/>
          </a:p>
        </p:txBody>
      </p:sp>
      <p:pic>
        <p:nvPicPr>
          <p:cNvPr id="5" name="Picture 4" descr="Screen Shot 2014-05-07 at 4.39.32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976" y="2006600"/>
            <a:ext cx="3386623" cy="468728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Display from client 3</a:t>
            </a:r>
            <a:endParaRPr lang="en-US" dirty="0"/>
          </a:p>
        </p:txBody>
      </p:sp>
      <p:pic>
        <p:nvPicPr>
          <p:cNvPr id="6" name="Picture 5" descr="Screen Shot 2014-05-07 at 4.40.42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108" y="2023230"/>
            <a:ext cx="3411192" cy="47486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 &amp; Goal</a:t>
            </a:r>
          </a:p>
          <a:p>
            <a:r>
              <a:rPr lang="en-US" dirty="0" smtClean="0"/>
              <a:t>Implementation</a:t>
            </a:r>
          </a:p>
          <a:p>
            <a:r>
              <a:rPr lang="en-US" dirty="0" smtClean="0"/>
              <a:t>Result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and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86464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Suppose we want to create a system to sell tickets such as train or concert tickets</a:t>
            </a:r>
          </a:p>
          <a:p>
            <a:r>
              <a:rPr lang="en-US" dirty="0" smtClean="0"/>
              <a:t>The goal of this project is to imitate a ticket purchasing system, which has several selling machines in several locations.</a:t>
            </a:r>
          </a:p>
          <a:p>
            <a:pPr lvl="1"/>
            <a:r>
              <a:rPr lang="en-US" dirty="0" smtClean="0"/>
              <a:t>Make a main server to receive ticket orders and handle with a database</a:t>
            </a:r>
          </a:p>
          <a:p>
            <a:pPr lvl="1"/>
            <a:r>
              <a:rPr lang="en-US" dirty="0" smtClean="0"/>
              <a:t>Create a local server for each location to connect with the server</a:t>
            </a:r>
          </a:p>
          <a:p>
            <a:pPr lvl="1"/>
            <a:r>
              <a:rPr lang="en-US" dirty="0" smtClean="0"/>
              <a:t>Each location can have multiple selling machines</a:t>
            </a:r>
          </a:p>
          <a:p>
            <a:pPr lvl="1"/>
            <a:r>
              <a:rPr lang="en-US" dirty="0" smtClean="0"/>
              <a:t>All the selling machines have to be able to run at the same time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mt_ticketbooth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8890" y="5691015"/>
            <a:ext cx="1016782" cy="10167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Layout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04053" y="2023236"/>
            <a:ext cx="2550688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 server with database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87879" y="3228564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9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969" y="4498465"/>
            <a:ext cx="401457" cy="379902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105115" y="3228564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59695" y="3228564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1" name="Picture 20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8709" y="4498465"/>
            <a:ext cx="401457" cy="379902"/>
          </a:xfrm>
          <a:prstGeom prst="rect">
            <a:avLst/>
          </a:prstGeom>
        </p:spPr>
      </p:pic>
      <p:pic>
        <p:nvPicPr>
          <p:cNvPr id="22" name="Picture 21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782" y="4498465"/>
            <a:ext cx="401457" cy="379902"/>
          </a:xfrm>
          <a:prstGeom prst="rect">
            <a:avLst/>
          </a:prstGeom>
        </p:spPr>
      </p:pic>
      <p:pic>
        <p:nvPicPr>
          <p:cNvPr id="23" name="Picture 22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831" y="4498465"/>
            <a:ext cx="401457" cy="379902"/>
          </a:xfrm>
          <a:prstGeom prst="rect">
            <a:avLst/>
          </a:prstGeom>
        </p:spPr>
      </p:pic>
      <p:pic>
        <p:nvPicPr>
          <p:cNvPr id="24" name="Picture 23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0571" y="4498465"/>
            <a:ext cx="401457" cy="379902"/>
          </a:xfrm>
          <a:prstGeom prst="rect">
            <a:avLst/>
          </a:prstGeom>
        </p:spPr>
      </p:pic>
      <p:pic>
        <p:nvPicPr>
          <p:cNvPr id="25" name="Picture 24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644" y="4498465"/>
            <a:ext cx="401457" cy="379902"/>
          </a:xfrm>
          <a:prstGeom prst="rect">
            <a:avLst/>
          </a:prstGeom>
        </p:spPr>
      </p:pic>
      <p:pic>
        <p:nvPicPr>
          <p:cNvPr id="29" name="Picture 28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549" y="4498465"/>
            <a:ext cx="401457" cy="379902"/>
          </a:xfrm>
          <a:prstGeom prst="rect">
            <a:avLst/>
          </a:prstGeom>
        </p:spPr>
      </p:pic>
      <p:pic>
        <p:nvPicPr>
          <p:cNvPr id="30" name="Picture 29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3289" y="4498465"/>
            <a:ext cx="401457" cy="379902"/>
          </a:xfrm>
          <a:prstGeom prst="rect">
            <a:avLst/>
          </a:prstGeom>
        </p:spPr>
      </p:pic>
      <p:pic>
        <p:nvPicPr>
          <p:cNvPr id="31" name="Picture 30" descr="1316118551759508278Ticket Purchase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362" y="4498465"/>
            <a:ext cx="401457" cy="37990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531522" y="3321990"/>
            <a:ext cx="4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rot="5400000" flipH="1" flipV="1">
            <a:off x="2718489" y="2659174"/>
            <a:ext cx="581140" cy="557640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3746122" y="2937994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54741" y="2648218"/>
            <a:ext cx="704954" cy="581140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 flipH="1" flipV="1">
            <a:off x="1044761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1625930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 flipH="1" flipV="1">
            <a:off x="2250149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 flipH="1" flipV="1">
            <a:off x="3218765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 flipH="1" flipV="1">
            <a:off x="3747711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 flipH="1" flipV="1">
            <a:off x="4371930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 flipH="1" flipV="1">
            <a:off x="6447483" y="4207101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 flipH="1" flipV="1">
            <a:off x="7114752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 flipH="1" flipV="1">
            <a:off x="7695921" y="4142528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a TS-7250 board to represent main server and one board for each local server</a:t>
            </a:r>
          </a:p>
          <a:p>
            <a:r>
              <a:rPr lang="en-US" dirty="0" smtClean="0"/>
              <a:t>The main server uses </a:t>
            </a:r>
            <a:r>
              <a:rPr lang="en-US" dirty="0" err="1" smtClean="0"/>
              <a:t>Faircom</a:t>
            </a:r>
            <a:r>
              <a:rPr lang="en-US" dirty="0" smtClean="0"/>
              <a:t> database</a:t>
            </a:r>
          </a:p>
          <a:p>
            <a:pPr lvl="1"/>
            <a:r>
              <a:rPr lang="en-US" dirty="0" smtClean="0"/>
              <a:t>2 types of ticket is sold</a:t>
            </a:r>
          </a:p>
          <a:p>
            <a:r>
              <a:rPr lang="en-US" dirty="0" smtClean="0"/>
              <a:t>All boards are connected on a same network</a:t>
            </a:r>
          </a:p>
          <a:p>
            <a:r>
              <a:rPr lang="en-US" dirty="0" smtClean="0"/>
              <a:t>Each local server has 3 threads to represent 3 selling machine</a:t>
            </a:r>
          </a:p>
          <a:p>
            <a:pPr lvl="1"/>
            <a:r>
              <a:rPr lang="en-US" dirty="0" smtClean="0"/>
              <a:t>Use a kernel module in each board to supply customer orders to the threads</a:t>
            </a:r>
          </a:p>
          <a:p>
            <a:pPr lvl="2"/>
            <a:r>
              <a:rPr lang="en-US" dirty="0" smtClean="0"/>
              <a:t>Each kernel has 3 real time task with 1 ms period</a:t>
            </a:r>
          </a:p>
          <a:p>
            <a:pPr lvl="2"/>
            <a:r>
              <a:rPr lang="en-US" dirty="0" smtClean="0"/>
              <a:t>Randomly generate type of ticket (type 1-2) and quantity (1-3 tickets) </a:t>
            </a:r>
          </a:p>
          <a:p>
            <a:pPr lvl="1"/>
            <a:r>
              <a:rPr lang="en-US" dirty="0" smtClean="0"/>
              <a:t>Use a switch on the auxiliary board to start and stop the kernel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(communication)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 socket to communicate between the servers</a:t>
            </a:r>
          </a:p>
          <a:p>
            <a:r>
              <a:rPr lang="en-US" dirty="0" smtClean="0"/>
              <a:t>In the local servers, every kernel module sends data to main program through FIFO</a:t>
            </a:r>
          </a:p>
          <a:p>
            <a:r>
              <a:rPr lang="en-US" dirty="0" smtClean="0"/>
              <a:t>Each local server has 2 semaphores to prevent the threads to try to access the FIFO and send messages to the main server at the same time</a:t>
            </a:r>
          </a:p>
          <a:p>
            <a:pPr lvl="1"/>
            <a:r>
              <a:rPr lang="en-US" dirty="0" smtClean="0"/>
              <a:t>One thread at a time can read data from the FIFO</a:t>
            </a:r>
          </a:p>
          <a:p>
            <a:pPr lvl="1"/>
            <a:r>
              <a:rPr lang="en-US" dirty="0" smtClean="0"/>
              <a:t>One thread at a time can send and receive messages with the main server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– (System Layout)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04053" y="1754186"/>
            <a:ext cx="2550688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 server with </a:t>
            </a:r>
            <a:r>
              <a:rPr lang="en-US" dirty="0" err="1" smtClean="0">
                <a:solidFill>
                  <a:schemeClr val="tx1"/>
                </a:solidFill>
              </a:rPr>
              <a:t>Faircom</a:t>
            </a:r>
            <a:r>
              <a:rPr lang="en-US" dirty="0" smtClean="0">
                <a:solidFill>
                  <a:schemeClr val="tx1"/>
                </a:solidFill>
              </a:rPr>
              <a:t> database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87879" y="2959513"/>
            <a:ext cx="1625124" cy="201246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04053" y="5606933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Kernel module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31522" y="3052940"/>
            <a:ext cx="4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…..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rot="5400000" flipH="1" flipV="1">
            <a:off x="2718489" y="2390124"/>
            <a:ext cx="581140" cy="557640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3746122" y="2668944"/>
            <a:ext cx="581140" cy="1588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54741" y="2379168"/>
            <a:ext cx="704954" cy="581140"/>
          </a:xfrm>
          <a:prstGeom prst="straightConnector1">
            <a:avLst/>
          </a:prstGeom>
          <a:ln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87879" y="3422272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271767" y="4616841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5400000" flipH="1" flipV="1">
            <a:off x="3445167" y="4057622"/>
            <a:ext cx="322060" cy="1"/>
          </a:xfrm>
          <a:prstGeom prst="curvedConnector3">
            <a:avLst>
              <a:gd name="adj1" fmla="val 49999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429827" y="4259859"/>
            <a:ext cx="130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 threads)</a:t>
            </a:r>
            <a:endParaRPr lang="en-US" dirty="0"/>
          </a:p>
        </p:txBody>
      </p:sp>
      <p:cxnSp>
        <p:nvCxnSpPr>
          <p:cNvPr id="49" name="Curved Connector 48"/>
          <p:cNvCxnSpPr/>
          <p:nvPr/>
        </p:nvCxnSpPr>
        <p:spPr>
          <a:xfrm rot="5400000" flipH="1" flipV="1">
            <a:off x="3874868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/>
          <p:nvPr/>
        </p:nvCxnSpPr>
        <p:spPr>
          <a:xfrm rot="5400000" flipH="1" flipV="1">
            <a:off x="4314538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 flipH="1" flipV="1">
            <a:off x="3720010" y="5289456"/>
            <a:ext cx="634955" cy="1588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014383" y="2454502"/>
            <a:ext cx="858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034011" y="5110172"/>
            <a:ext cx="72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FIFO</a:t>
            </a:r>
            <a:endParaRPr lang="en-US" dirty="0"/>
          </a:p>
        </p:txBody>
      </p:sp>
      <p:sp>
        <p:nvSpPr>
          <p:cNvPr id="66" name="Rounded Rectangle 65"/>
          <p:cNvSpPr/>
          <p:nvPr/>
        </p:nvSpPr>
        <p:spPr>
          <a:xfrm>
            <a:off x="1248438" y="2959513"/>
            <a:ext cx="1625124" cy="201246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1264612" y="5606933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Kernel module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248438" y="3422272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232326" y="4616841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/>
          <p:nvPr/>
        </p:nvCxnSpPr>
        <p:spPr>
          <a:xfrm rot="5400000" flipH="1" flipV="1">
            <a:off x="1405726" y="4057622"/>
            <a:ext cx="322060" cy="1"/>
          </a:xfrm>
          <a:prstGeom prst="curvedConnector3">
            <a:avLst>
              <a:gd name="adj1" fmla="val 49999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390386" y="4259859"/>
            <a:ext cx="130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 threads)</a:t>
            </a:r>
            <a:endParaRPr lang="en-US" dirty="0"/>
          </a:p>
        </p:txBody>
      </p:sp>
      <p:cxnSp>
        <p:nvCxnSpPr>
          <p:cNvPr id="72" name="Curved Connector 71"/>
          <p:cNvCxnSpPr/>
          <p:nvPr/>
        </p:nvCxnSpPr>
        <p:spPr>
          <a:xfrm rot="5400000" flipH="1" flipV="1">
            <a:off x="1835427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/>
          <p:nvPr/>
        </p:nvCxnSpPr>
        <p:spPr>
          <a:xfrm rot="5400000" flipH="1" flipV="1">
            <a:off x="2275097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 flipH="1" flipV="1">
            <a:off x="1680569" y="5289456"/>
            <a:ext cx="634955" cy="1588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994570" y="5110172"/>
            <a:ext cx="72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FIFO</a:t>
            </a:r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6382098" y="2959513"/>
            <a:ext cx="1625124" cy="201246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Local server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Semaphore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398272" y="5606933"/>
            <a:ext cx="1625124" cy="624188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Kernel module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6382098" y="3422272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6365986" y="4616841"/>
            <a:ext cx="1641298" cy="1588"/>
          </a:xfrm>
          <a:prstGeom prst="line">
            <a:avLst/>
          </a:prstGeom>
          <a:ln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/>
          <p:nvPr/>
        </p:nvCxnSpPr>
        <p:spPr>
          <a:xfrm rot="5400000" flipH="1" flipV="1">
            <a:off x="6539386" y="4057622"/>
            <a:ext cx="322060" cy="1"/>
          </a:xfrm>
          <a:prstGeom prst="curvedConnector3">
            <a:avLst>
              <a:gd name="adj1" fmla="val 49999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6524046" y="4259859"/>
            <a:ext cx="130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 threads)</a:t>
            </a:r>
            <a:endParaRPr lang="en-US" dirty="0"/>
          </a:p>
        </p:txBody>
      </p:sp>
      <p:cxnSp>
        <p:nvCxnSpPr>
          <p:cNvPr id="82" name="Curved Connector 81"/>
          <p:cNvCxnSpPr/>
          <p:nvPr/>
        </p:nvCxnSpPr>
        <p:spPr>
          <a:xfrm rot="5400000" flipH="1" flipV="1">
            <a:off x="6969087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/>
          <p:nvPr/>
        </p:nvCxnSpPr>
        <p:spPr>
          <a:xfrm rot="5400000" flipH="1" flipV="1">
            <a:off x="7408757" y="4057623"/>
            <a:ext cx="322060" cy="1"/>
          </a:xfrm>
          <a:prstGeom prst="curvedConnector3">
            <a:avLst>
              <a:gd name="adj1" fmla="val 43316"/>
            </a:avLst>
          </a:prstGeom>
          <a:ln>
            <a:solidFill>
              <a:srgbClr val="0000FF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5400000" flipH="1" flipV="1">
            <a:off x="6814229" y="5289456"/>
            <a:ext cx="634955" cy="1588"/>
          </a:xfrm>
          <a:prstGeom prst="straightConnector1">
            <a:avLst/>
          </a:prstGeom>
          <a:ln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128230" y="5110172"/>
            <a:ext cx="72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FIFO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031396" y="2454502"/>
            <a:ext cx="858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Socket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6398272" y="2454502"/>
            <a:ext cx="858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Socket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– (database table)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 table is used in the database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15810" y="2746566"/>
          <a:ext cx="345576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884"/>
                <a:gridCol w="17278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 programs are used </a:t>
            </a:r>
          </a:p>
          <a:p>
            <a:pPr lvl="1"/>
            <a:r>
              <a:rPr lang="en-US" dirty="0" smtClean="0"/>
              <a:t>Main server</a:t>
            </a:r>
          </a:p>
          <a:p>
            <a:pPr lvl="2"/>
            <a:r>
              <a:rPr lang="en-US" dirty="0" smtClean="0"/>
              <a:t>Handle orders and communicate with </a:t>
            </a:r>
            <a:r>
              <a:rPr lang="en-US" dirty="0" err="1" smtClean="0"/>
              <a:t>Faircom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Local server </a:t>
            </a:r>
          </a:p>
          <a:p>
            <a:pPr lvl="2"/>
            <a:r>
              <a:rPr lang="en-US" dirty="0" smtClean="0"/>
              <a:t>Send orders to the main server</a:t>
            </a:r>
          </a:p>
          <a:p>
            <a:pPr lvl="1"/>
            <a:r>
              <a:rPr lang="en-US" dirty="0" smtClean="0"/>
              <a:t>Kernel module for the local server</a:t>
            </a:r>
          </a:p>
          <a:p>
            <a:pPr lvl="2"/>
            <a:r>
              <a:rPr lang="en-US" dirty="0" smtClean="0"/>
              <a:t>Prepare orders for the local server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465</TotalTime>
  <Words>483</Words>
  <Application>Microsoft Macintosh PowerPoint</Application>
  <PresentationFormat>On-screen Show (4:3)</PresentationFormat>
  <Paragraphs>130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Ticket Purchasing System</vt:lpstr>
      <vt:lpstr>Outline</vt:lpstr>
      <vt:lpstr>Problem and Goal</vt:lpstr>
      <vt:lpstr>System Layout</vt:lpstr>
      <vt:lpstr>Implementation</vt:lpstr>
      <vt:lpstr>Implementation (communication)</vt:lpstr>
      <vt:lpstr>Implementation – (System Layout)</vt:lpstr>
      <vt:lpstr>Implementation – (database table)</vt:lpstr>
      <vt:lpstr>Implementation</vt:lpstr>
      <vt:lpstr>Result</vt:lpstr>
      <vt:lpstr>Result</vt:lpstr>
      <vt:lpstr>Result</vt:lpstr>
      <vt:lpstr>Result</vt:lpstr>
      <vt:lpstr>Result</vt:lpstr>
      <vt:lpstr>Result</vt:lpstr>
      <vt:lpstr>Result</vt:lpstr>
      <vt:lpstr>Result</vt:lpstr>
      <vt:lpstr>Result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Ticket Purchasing System</dc:title>
  <dc:creator>Shin</dc:creator>
  <cp:lastModifiedBy>Shin</cp:lastModifiedBy>
  <cp:revision>12</cp:revision>
  <dcterms:created xsi:type="dcterms:W3CDTF">2014-05-09T21:39:51Z</dcterms:created>
  <dcterms:modified xsi:type="dcterms:W3CDTF">2014-05-09T21:40:20Z</dcterms:modified>
</cp:coreProperties>
</file>